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800" r:id="rId1"/>
  </p:sldMasterIdLst>
  <p:notesMasterIdLst>
    <p:notesMasterId r:id="rId45"/>
  </p:notesMasterIdLst>
  <p:handoutMasterIdLst>
    <p:handoutMasterId r:id="rId46"/>
  </p:handoutMasterIdLst>
  <p:sldIdLst>
    <p:sldId id="5704" r:id="rId2"/>
    <p:sldId id="9021" r:id="rId3"/>
    <p:sldId id="8936" r:id="rId4"/>
    <p:sldId id="9771" r:id="rId5"/>
    <p:sldId id="9764" r:id="rId6"/>
    <p:sldId id="9765" r:id="rId7"/>
    <p:sldId id="9766" r:id="rId8"/>
    <p:sldId id="9767" r:id="rId9"/>
    <p:sldId id="9777" r:id="rId10"/>
    <p:sldId id="9768" r:id="rId11"/>
    <p:sldId id="9776" r:id="rId12"/>
    <p:sldId id="9778" r:id="rId13"/>
    <p:sldId id="9779" r:id="rId14"/>
    <p:sldId id="9769" r:id="rId15"/>
    <p:sldId id="9780" r:id="rId16"/>
    <p:sldId id="9781" r:id="rId17"/>
    <p:sldId id="9770" r:id="rId18"/>
    <p:sldId id="9760" r:id="rId19"/>
    <p:sldId id="9772" r:id="rId20"/>
    <p:sldId id="9773" r:id="rId21"/>
    <p:sldId id="9783" r:id="rId22"/>
    <p:sldId id="9775" r:id="rId23"/>
    <p:sldId id="9774" r:id="rId24"/>
    <p:sldId id="9782" r:id="rId25"/>
    <p:sldId id="9786" r:id="rId26"/>
    <p:sldId id="9787" r:id="rId27"/>
    <p:sldId id="9788" r:id="rId28"/>
    <p:sldId id="9794" r:id="rId29"/>
    <p:sldId id="9791" r:id="rId30"/>
    <p:sldId id="9790" r:id="rId31"/>
    <p:sldId id="9795" r:id="rId32"/>
    <p:sldId id="9792" r:id="rId33"/>
    <p:sldId id="9796" r:id="rId34"/>
    <p:sldId id="9793" r:id="rId35"/>
    <p:sldId id="9717" r:id="rId36"/>
    <p:sldId id="9716" r:id="rId37"/>
    <p:sldId id="9798" r:id="rId38"/>
    <p:sldId id="9799" r:id="rId39"/>
    <p:sldId id="9762" r:id="rId40"/>
    <p:sldId id="9761" r:id="rId41"/>
    <p:sldId id="9725" r:id="rId42"/>
    <p:sldId id="9759" r:id="rId43"/>
    <p:sldId id="8796" r:id="rId44"/>
  </p:sldIdLst>
  <p:sldSz cx="9906000" cy="6858000" type="A4"/>
  <p:notesSz cx="6797675" cy="9926638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9pPr>
  </p:defaultTextStyle>
  <p:extLst>
    <p:ext uri="{521415D9-36F7-43E2-AB2F-B90AF26B5E84}">
      <p14:sectionLst xmlns:p14="http://schemas.microsoft.com/office/powerpoint/2010/main">
        <p14:section name="기본 구역" id="{2B775552-7DB0-4D4F-B871-D6FF3BB1E486}">
          <p14:sldIdLst>
            <p14:sldId id="5704"/>
          </p14:sldIdLst>
        </p14:section>
        <p14:section name="목차" id="{5E49B5C1-BFC6-4572-A539-731E4DEE6BFE}">
          <p14:sldIdLst>
            <p14:sldId id="9021"/>
          </p14:sldIdLst>
        </p14:section>
        <p14:section name="Ⅰ 강화학습 기초" id="{74337E82-EC53-47AA-AD9E-D01E03BC8C2B}">
          <p14:sldIdLst>
            <p14:sldId id="8936"/>
            <p14:sldId id="9771"/>
            <p14:sldId id="9764"/>
            <p14:sldId id="9765"/>
            <p14:sldId id="9766"/>
            <p14:sldId id="9767"/>
            <p14:sldId id="9777"/>
            <p14:sldId id="9768"/>
            <p14:sldId id="9776"/>
            <p14:sldId id="9778"/>
            <p14:sldId id="9779"/>
            <p14:sldId id="9769"/>
            <p14:sldId id="9780"/>
            <p14:sldId id="9781"/>
            <p14:sldId id="9770"/>
          </p14:sldIdLst>
        </p14:section>
        <p14:section name="Ⅱ 강화학습 알고리즘" id="{DAB419D3-0E42-42D9-B46C-1C3467039D6F}">
          <p14:sldIdLst>
            <p14:sldId id="9760"/>
            <p14:sldId id="9772"/>
            <p14:sldId id="9773"/>
            <p14:sldId id="9783"/>
            <p14:sldId id="9775"/>
            <p14:sldId id="9774"/>
            <p14:sldId id="9782"/>
            <p14:sldId id="9786"/>
            <p14:sldId id="9787"/>
            <p14:sldId id="9788"/>
            <p14:sldId id="9794"/>
            <p14:sldId id="9791"/>
            <p14:sldId id="9790"/>
            <p14:sldId id="9795"/>
            <p14:sldId id="9792"/>
            <p14:sldId id="9796"/>
            <p14:sldId id="9793"/>
            <p14:sldId id="9717"/>
            <p14:sldId id="9716"/>
            <p14:sldId id="9798"/>
            <p14:sldId id="9799"/>
            <p14:sldId id="9762"/>
            <p14:sldId id="9761"/>
            <p14:sldId id="9725"/>
            <p14:sldId id="9759"/>
            <p14:sldId id="8796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042" userDrawn="1">
          <p15:clr>
            <a:srgbClr val="A4A3A4"/>
          </p15:clr>
        </p15:guide>
        <p15:guide id="5" orient="horz" pos="1094" userDrawn="1">
          <p15:clr>
            <a:srgbClr val="A4A3A4"/>
          </p15:clr>
        </p15:guide>
        <p15:guide id="6" orient="horz" pos="300" userDrawn="1">
          <p15:clr>
            <a:srgbClr val="A4A3A4"/>
          </p15:clr>
        </p15:guide>
        <p15:guide id="7" pos="1532" userDrawn="1">
          <p15:clr>
            <a:srgbClr val="A4A3A4"/>
          </p15:clr>
        </p15:guide>
        <p15:guide id="8" pos="6068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4662" userDrawn="1">
          <p15:clr>
            <a:srgbClr val="A4A3A4"/>
          </p15:clr>
        </p15:guide>
        <p15:guide id="13" orient="horz" pos="2636" userDrawn="1">
          <p15:clr>
            <a:srgbClr val="A4A3A4"/>
          </p15:clr>
        </p15:guide>
        <p15:guide id="14" pos="126">
          <p15:clr>
            <a:srgbClr val="A4A3A4"/>
          </p15:clr>
        </p15:guide>
        <p15:guide id="15" orient="horz" pos="618" userDrawn="1">
          <p15:clr>
            <a:srgbClr val="A4A3A4"/>
          </p15:clr>
        </p15:guide>
        <p15:guide id="16" orient="horz" pos="405" userDrawn="1">
          <p15:clr>
            <a:srgbClr val="A4A3A4"/>
          </p15:clr>
        </p15:guide>
        <p15:guide id="17" orient="horz" pos="686" userDrawn="1">
          <p15:clr>
            <a:srgbClr val="A4A3A4"/>
          </p15:clr>
        </p15:guide>
        <p15:guide id="18" pos="217" userDrawn="1">
          <p15:clr>
            <a:srgbClr val="A4A3A4"/>
          </p15:clr>
        </p15:guide>
        <p15:guide id="19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38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F6478E-575D-4BA1-51CE-EBD847ADD200}" name="ECM" initials="E" userId="ECM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FF8B8B"/>
    <a:srgbClr val="3072C2"/>
    <a:srgbClr val="CECECE"/>
    <a:srgbClr val="2F2F2F"/>
    <a:srgbClr val="F38F15"/>
    <a:srgbClr val="0000FF"/>
    <a:srgbClr val="FFFFCC"/>
    <a:srgbClr val="325F96"/>
    <a:srgbClr val="EE5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 autoAdjust="0"/>
    <p:restoredTop sz="96000" autoAdjust="0"/>
  </p:normalViewPr>
  <p:slideViewPr>
    <p:cSldViewPr snapToGrid="0" snapToObjects="1" showGuides="1">
      <p:cViewPr>
        <p:scale>
          <a:sx n="75" d="100"/>
          <a:sy n="75" d="100"/>
        </p:scale>
        <p:origin x="2352" y="702"/>
      </p:cViewPr>
      <p:guideLst>
        <p:guide orient="horz" pos="4042"/>
        <p:guide orient="horz" pos="1094"/>
        <p:guide orient="horz" pos="300"/>
        <p:guide pos="1532"/>
        <p:guide pos="6068"/>
        <p:guide pos="3097"/>
        <p:guide pos="4662"/>
        <p:guide orient="horz" pos="2636"/>
        <p:guide pos="126"/>
        <p:guide orient="horz" pos="618"/>
        <p:guide orient="horz" pos="405"/>
        <p:guide orient="horz" pos="686"/>
        <p:guide pos="217"/>
        <p:guide orient="horz" pos="3974"/>
      </p:guideLst>
    </p:cSldViewPr>
  </p:slideViewPr>
  <p:outlineViewPr>
    <p:cViewPr>
      <p:scale>
        <a:sx n="33" d="100"/>
        <a:sy n="33" d="100"/>
      </p:scale>
      <p:origin x="0" y="-237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1178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-1644" y="-120"/>
      </p:cViewPr>
      <p:guideLst>
        <p:guide orient="horz" pos="3127"/>
        <p:guide pos="213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6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t" anchorCtr="0" compatLnSpc="1">
            <a:prstTxWarp prst="textNoShape">
              <a:avLst/>
            </a:prstTxWarp>
          </a:bodyPr>
          <a:lstStyle>
            <a:lvl1pPr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770" y="6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t" anchorCtr="0" compatLnSpc="1">
            <a:prstTxWarp prst="textNoShape">
              <a:avLst/>
            </a:prstTxWarp>
          </a:bodyPr>
          <a:lstStyle>
            <a:lvl1pPr algn="r"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430308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b" anchorCtr="0" compatLnSpc="1">
            <a:prstTxWarp prst="textNoShape">
              <a:avLst/>
            </a:prstTxWarp>
          </a:bodyPr>
          <a:lstStyle>
            <a:lvl1pPr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770" y="9430308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b" anchorCtr="0" compatLnSpc="1">
            <a:prstTxWarp prst="textNoShape">
              <a:avLst/>
            </a:prstTxWarp>
          </a:bodyPr>
          <a:lstStyle>
            <a:lvl1pPr algn="r"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D8414D26-1A5B-4156-888F-DCC378C60C78}" type="slidenum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694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00.33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0,'0'9'31,"9"-9"32,0 0-63,0 0 15,0 0 1,-1 9-16,1-9 0,0 0 16,0 0-16,0 0 0,-1 0 15,1 0-15,0 0 0,0 0 0,0 0 0,0 0 0,-1 0 16,1 0-16,9 0 0,-9 0 0,0 0 0,-1 0 0,1 0 0,0 0 15,9 0-15,-1 0 0,-8 0 0,0 0 16,0 0-16,8 0 0,-8 0 0,0 9 16,0-9-16,8 0 0,-8 0 15,9 0 1,0 0 0,-10 0-16,1 0 15,0 0-15,0 0 0,0 0 16,8 0-16,-8 0 15,0 0-15,0 0 0,0 0 16,-1 0-16,1 0 0,9 0 0,-9 0 0,8 0 0,-8 0 0,9 0 16,-1 0-16,-8 0 0,9 0 0,-9 0 15,-1 0-15,1 0 0,0 0 0,0 0 0,0 0 0,0 0 0,-1 0 16,1 9-16,0-9 0,0 0 47,0 0-47,0 0 15,-1 0-15,1 0 0,0 0 32,0 0-32,0 0 0,-1 0 15,1 0-15,0 0 0,-9 8 16,9-8-16,0 0 0,0 0 47,-1 0-32,10 0-15,-9 0 0,0 9 0,-1-9 16,1 0-16,0 0 0,0 0 0,9 0 0,-1 0 0,1 0 16,-9 0-16,-1 0 0,1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37.29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74 0,'9'0'31,"0"0"-15,-1 0-1,10 0-15,0 0 0,-10 0 16,1 0-16,0 0 0,9 0 0,-1 0 15,-8 0-15,0 0 0,9 0 0,-1 0 0,1 0 0,-9 0 0,0-9 16,8 9-16,1 0 0,-1 0 0,-8 0 0,0 0 0,18 0 0,-10 0 0,1-9 16,-9 9-16,8 0 0,1 0 0,8 0 0,-8 0 0,0 0 0,-10 0 0,10 0 15,9-9-15,-10 9 0,10 0 0,-10 0 0,1 0 0,8 0 0,1-9 0,-10 9 16,1 0-16,0 0 0,-1 0 0,1 0 0,0 0 0,-9 0 0,8 0 16,1-8-16,-9 8 0,8 0 0,-8 0 0,0 0 0,9 0 0,-10 0 0,1 0 15,9 0-15,-9 0 0,8 0 0,1 0 0,0 0 0,-1 0 0,1 0 16,-1 0-16,-8 0 0,9 0 0,-9 0 0,8 0 0,-8 0 0,0 0 15,0 0-15,8 0 0,-8 0 0,0 0 0,0 0 0,9 0 0,-10 0 0,10 0 16,-9 0-16,0 0 0,8 0 0,-8-9 0,9 9 0,-9 0 0,8 0 0,1 0 16,0 0-16,-10 0 0,10 0 0,0-9 0,-1 9 0,1 0 0,8 0 15,-8 0-15,-9 0 0,8 0 0,1 0 0,0 0 0,-1 0 0,-8 0 0,18 0 16,-10 0-16,1 0 0,8-9 0,-8 9 0,0 0 0,-10 0 0,10 0 0,0 0 16,-9 0-16,-1 0 0,10 0 0,-9 0 0,8 0 0,-8 0 0,0 0 0,9 0 15,-9 0-15,-1 0 0,1 0 0,0 0 0,0 0 0,8 0 0,-8 0 16,0 0-16,9 0 0,-9 0 0,-1 0 0,1 0 0,0 0 0,0 0 0,0 0 15,-1 0-15,1 0 0,0 0 0,0 0 0,0 0 16,0 0-16,-1 0 0,1 0 0,0 0 16,0 0-16,0 0 0,0 0 15,-1 0-15,1 0 32,0 0-17,0 0-15,0 0 0,-1 0 0,1 0 16,0 0-16,0 0 0,0 0 0,0 0 0,-1 9 0,1-9 0,0 0 15,0 0-15,8 0 0,-8 0 0,9 0 0,-9 0 0,0 9 16,-1-9-16,1 0 0,9 0 0,-9 0 0,-1 0 0,1 0 16,0 0-16,0 0 0,0 9 0,0-9 0,8 0 0,-8 0 15,0 0-15,0 0 0,-1 0 0,1 0 0,0 0 0,0 0 16,0 0-16,0 0 0,-1 0 16,1 0-16,0 0 0,0 0 15,0 0-15,-1 0 0,1 0 0,0 8 0,0-8 0,0 0 16,0 0-16,8 0 0,-8 0 0,0 9 0,0-9 0,0 0 15,8 0-15,-8 0 0,0 0 0,0 0 0,-1 0 0,10 0 0,-9 0 16,0 0-16,0 0 0,8 0 0,1 9 0,-9-9 0,-1 0 0,10 0 0,-9 0 16,9 0-16,-1 9 0,-8-9 0,9 0 0,-1 0 0,-17 9 0,9-9 15,9 0-15,-9 0 0,-1 0 0,1 0 0,9 0 0,-1 0 0,-17 8 16,9-8-16,0 0 0,0 0 0,0 0 0,0 0 0,-9 9 0,8-9 16,1 0-16,0 0 0,0 0 0,0 0 0,-1 0 0,1 0 15,-9 9-15,9-9 16,0 0 31,9 0-32,-10 0 1,1 9-16,0-9 0,9 0 0,-10 0 16,10 0-16,-9 0 0,0 0 15,0 0-15,8 0 16,-8 0 46,0 0-46,0 0-16,8 0 0,1 0 0,-9 0 16,8 0-16,1 0 0,-9 0 0,0 0 0,0 0 0,8 0 15,-8 0-15,0 0 0,8 0 0,-8 0 0,0 0 0,0 0 16,0 0-16,0 0 0,-1 0 0,1 0 0,0 0 0,9 0 15,-10 0 1,1 0 93,0 0-93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38.73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0,'9'0'15,"0"0"-15,0 0 0,0 9 16,8-9-16,-8 0 0,0 0 0,0 0 0,8 0 16,-17 9-16,9-9 0,0 0 0,9 0 0,-10 0 0,1 9 0,0-9 15,9 0-15,-1 0 0,-8 0 0,9 0 0,-9 0 0,8 0 0,-8 0 16,0 0-16,8 0 0,-8 8 0,0-8 0,0 0 0,9 0 0,-1 0 0,-8 0 15,9 0-15,-1 0 0,-8 0 0,0 0 0,0 0 0,8 0 0,1 0 16,-9 0-16,0 0 0,-1 0 0,10 0 0,-9 0 0,0 0 0,8 0 0,-8 0 16,0 0-16,9 0 0,-1 0 0,1 0 0,0 0 0,8 0 0,-17 0 15,9 0-15,-1 0 0,1 0 0,-9 0 0,8 0 0,-8 0 0,9 0 0,-1 0 16,-8 0-16,0 0 0,9 0 0,-10 0 0,1 0 0,0 0 0,0 0 0,9 0 16,-10 0-16,1 0 0,9 0 0,-9 0 0,-1 0 0,1 0 15,0 0-15,0 0 0,9 0 0,-10 0 0,1 0 16,0 0-16,0 0 0,0 0 0,-1 0 0,1 0 15,0 0-15,0 0 0,0 0 0,0 0 0,-1 0 16,1 0-16,0 0 0,0 9 0,0-9 0,0 0 0,-1 0 16,1 0-16,0 0 0,0 0 0,0 0 15,-1 0-15,1 0 0,0 0 0,0 0 16,0 0-16,0 0 0,-1 0 0,1 0 0,9 0 16,-9 0-16,-1 0 0,-8 9 0,9-9 0,0 0 0,0 0 0,0 0 15,8 0-15,-8 0 0,0 0 0,0 0 0,0 0 0,-1 0 0,1 0 16,0 0-16,0 0 0,0 0 0,0 0 0,-1 0 0,1 9 0,0-9 0,0 0 15,0 0-15,-1 0 0,1 0 0,0 0 0,0 0 16,0 0-16,0 0 31,-1 0-31,1 0 0,0 0 16,0 0-16,0 0 0,-1 0 0,1 0 16,0 0-16,0 0 0,0 0 15,0 0-15,-1 0 16,1 0-16,0 0 0,0 0 15,0 0-15,-1 0 0,1 0 16,0 0-16,0 0 0,0 0 16,0 0-16,-1 0 0,-8 9 0,9-9 0,0 0 0,0 0 15,0 0-15,-1 0 0,1 0 32,0 0 93,0 0-125,9 0 0,-10 0 15,1 0-15,0 0 0,0 0 16,0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44.05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0,'0'9'31,"9"-9"32,0 0-63,-1 0 0,1 0 0,0 0 16,0 0-16,0 0 0,0 0 0,-1 0 15,1 0-15,0 0 0,0 0 0,0 0 0,-1 0 0,1 0 16,0 0-16,0 0 0,0 0 0,0 0 0,-1 0 15,1 0-15,0 0 0,0 0 0,0 0 0,-1 0 16,1 0-16,0 0 0,0 0 0,0 0 0,0-9 16,-1 9-16,1 0 0,0 0 0,0 0 15,0 0-15,-1 0 0,1 0 16,0 0-16,0 0 0,0 0 16,0 0-16,8 0 0,-8 0 0,0 0 0,0 0 0,8 0 15,-8 0-15,9 0 0,-1 0 0,1 0 16,0 0-16,-10 0 0,10 0 0,0 0 31,-9 0-15,-1 0-16,1 0 0,0 0 0,0 0 15,0 0-15,-1 0 0,1 0 0,9 0 16,-9 0-16,0 0 0,-1 0 0,10 0 0,0 0 16,-1 0-16,-8 0 0,0 0 0,0 0 0,0 0 15,-1 0-15,1 0 0,0 0 0,0 0 16,0 0-16,0 0 15,-1 0-15,1 0 16,0 0-16,0 0 16,0 0-16,-1 0 0,1 0 15,0 0-15,0 0 0,0 9 0,0-9 0,-1 0 16,1 0-16,0 0 0,0 0 0,0 0 0,-1 0 0,1 0 16,0 0-16,0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46.73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0,'9'0'31,"0"0"-15,-1 0-16,1 0 15,0 0-15,0 0 16,0 0-16,0 0 0,-1 0 16,1 0-16,0 0 0,0 0 0,0 0 15,0 0-15,-1 0 0,10 0 0,0 8 0,-10-8 16,1 0-16,0 0 0,9 0 0,-9 0 0,-1 0 15,1 0-15,0 0 0,0 0 0,0 0 0,-1 0 16,1 0-16,0 0 0,0 0 0,0 9 0,0-9 16,-1 0-16,1 0 0,0 0 15,0 0-15,0 0 0,-1 0 0,1 0 16,0 0-16,0 0 0,0 0 0,0 0 16,-1 0-16,-8 9 15,9-9 16,0 0-31,0 0 0,0 0 0,-1 0 16,1 0-16,0 0 0,0 9 0,0-9 0,8 0 16,-8 0-16,0 0 0,0 0 0,0 0 0,-1 0 15,1 0-15,0 0 0,0 0 0,0 0 0,0 0 16,-1 0-16,1 0 0,0 0 47,0 0-32,0 0-15,0 0 0,-1 0 0,1 0 16,0 0-16,0 0 0,0 0 0,-1 0 0,1 0 0,0 0 16,0 0-16,0 0 0,0 0 0,-1 0 0,1 0 0,0 0 15,0 0-15,0 0 0,-1 0 16,1 0 0,0 0 77,0 0-93,0 0 0,0 0 0,-1 0 16,1 0-16,0 0 0,0 0 0,0 0 16,-1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50.60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84 0,'9'0'32,"-1"0"-17,1 0-15,0 0 0,0 0 16,0 0-16,0 0 0,-1 0 16,1 0-16,0 0 0,0 0 0,0 0 0,-1 0 15,1 0-15,0 0 0,0 0 0,0 0 0,0 0 0,8 0 16,-8 0-16,0 0 0,0 0 0,8 0 0,1 0 0,-9 0 0,0 0 15,8 0-15,-8 0 0,0 0 0,8 0 0,1 0 0,-9 0 0,0 0 16,0 0-16,-1 0 0,10 8 0,-9-8 0,0 0 0,0 0 0,8 0 0,-8 0 16,0 0-16,8 0 0,-8 0 0,0 0 0,0 0 0,0 9 0,0-9 0,8 0 15,-8 0-15,0 0 0,8 0 0,-8 0 0,0 0 0,0 0 0,9 0 0,-10 0 16,1 0-16,0 0 0,0 9 0,8-9 0,-8 0 0,9 0 0,-9 0 0,8 0 16,1 0-16,0 0 0,-10 0 0,1 0 0,0 0 0,9 0 15,-9 0-15,-1 0 0,1 0 0,9 0 0,-9 9 0,-1-9 0,1 0 0,9 0 16,0 0-16,-1 0 0,-8 0 0,0 0 0,9 0 0,-10 0 0,10 0 0,-9 0 15,8 9-15,1-9 0,0 0 0,8 0 0,-17 0 0,9 0 0,-1 0 0,1 0 16,0 0-16,-10 0 0,10 0 0,0 0 0,8 0 0,-17 0 0,9 0 0,8 0 16,9 0-16,-26 0 0,9 0 0,-1 0 0,1 0 0,0 9 0,-10-9 0,10 0 15,-9 0-15,9 0 0,8 0 0,-8 0 0,-10 0 0,10 0 0,0 0 0,8 0 16,-8 0-16,8 0 0,-17 0 0,9 0 0,-1 0 0,1 0 0,9 8 16,-10-8-16,1 0 0,-9 0 0,8 0 0,1 0 0,8 0 0,-8 0 0,-9 0 15,0 0-15,17 0 0,-8 0 0,-9 0 0,8 0 0,-8 9 0,9-9 0,8 0 16,-17 0-16,9 0 0,-1 0 0,1 0 0,8 9 0,-8-9 0,0 0 0,8 0 15,-17 0-15,8 0 0,10 0 0,-1 0 0,-8 0 0,9 0 0,-10 9 0,1-9 16,8 0-16,1 0 0,-18 0 0,17 0 0,0 0 0,-8 0 0,0 0 0,8 0 16,1 0-16,-10 0 0,-8 0 0,9 0 0,-1 0 0,1 0 0,0 0 15,-10 0-15,1 0 0,18 0 0,-10 0 0,-8 0 0,0 0 0,0 0 0,8 0 16,-8 0-16,9 0 0,-9 0 0,8 0 0,-8 0 0,0 0 0,9 0 0,-1 0 16,-8-9-16,0 9 0,0 0 0,8 0 0,-8 0 0,0 0 0,9 0 15,-10 0-15,1 0 0,0 0 0,0 0 0,0 0 0,0 0 16,-1 0-16,1 0 0,0 0 0,0 0 0,0 0 0,0 0 0,-1 0 15,1 0-15,0 0 0,0 0 0,0 0 0,-1 0 0,10 0 0,-9 0 16,0 0-16,0 0 0,-1 0 0,1 0 0,9 0 0,-1-9 0,-8 9 16,0 0-16,9 0 0,-9 0 0,8 0 0,-8 0 0,0 0 0,0 0 15,-1 0-15,10 0 0,0 0 0,-1 0 0,-8 0 0,0 0 0,0 0 16,0 0-16,-1 0 0,10 0 0,-9 0 0,0 0 0,0 0 0,8 0 16,1-9-16,-9 9 0,8 0 0,-8 0 0,9 0 0,-9 0 0,8 0 0,1 0 15,0 0-15,-1-8 0,1 8 0,-1 0 0,-8 0 0,18 0 0,-10 0 0,-8 0 16,0 0-16,9 0 0,-1 0 0,1-9 0,0 9 0,-1 0 0,1 0 15,-1 0-15,-8 0 0,9 0 0,-18-9 0,18 9 0,-10 0 16,10 0-16,-9 0 0,0 0 0,-1 0 0,1 0 16,0 0-16,0 0 0,0 0 15,0 0-15,-1 0 0,1 0 16,0 0-16,0 0 16,0 0-16,-1 0 0,-8-9 15,9 9-15,0 0 0,0 0 0,9 0 0,-10 0 16,1 0-16,0 0 0,0 0 0,0 0 0,8 0 0,-8 0 15,0 0-15,0 0 0,0 0 0,-1 0 0,1 0 0,0 0 16,0 0-16,0 0 0,-1 0 0,1 0 0,0 0 16,0 0-16,0 0 78,0 0-78,-1 0 0,1 0 0,0 0 0,0 0 0,0 0 15,0 0-15,-1 0 0,1 0 0,0 0 0,0 0 0,0 0 0,-1 0 16,1 0-16,0 0 0,0 0 0,9 0 0,-10 0 0,1 0 0,0 0 16,0 0-16,0 0 0,-1 0 0,1 0 0,0 0 0,0 0 15,0 0-15,0 0 0,-1 0 0,1 0 0,0 0 16,0 0-16,0 0 0,-1 0 0,1 0 0,0 0 16,0 0-16,0 0 0,0 0 0,-1 0 15,1 0-15,0 0 0,0 0 16,0 0-16,-1 0 0,1 0 0,0 0 0,0 0 15,0 0-15,8 0 0,-8 0 0,0 0 0,0 0 0,0 0 16,-1 0-16,1 0 0,0 0 0,0 0 0,0 0 16,0 0-16,-1 0 0,1 0 0,0 0 0,0 0 15,0 0-15,0 0 0,-1 0 16,1 0-16,0 0 0,0 0 0,0 0 62,-1 0-62,1 0 0,0 0 0,0 0 0,0 0 0,0 0 16,-1 0-16,1 0 0,0 0 0,0 0 0,0 0 0,-1 0 16,1 0-16,0 0 0,0 0 0,0 0 0,0 0 15,-1 0-15,1 0 0,0 0 47,0 0-31,0 0-16,-1 0 0,1 0 0,0 0 0,0 0 15,0 0-15,0 0 0,-1 0 0,10 0 0,-9 0 16,0 0-16,-1 0 0,1 0 0,0 0 0,0 0 0,0 0 16,0 0-16,-18 0 203,9 9-203,-9-9 15,0 0-15,0 0 16,0 9 0,1-9-16,-1 0 0,0 0 15,0 0-15,0 0 0,1 0 0,-1 0 16,0 0-16,0 0 0,0 0 0,0 0 0,1 0 0,-1 0 16,0 0-16,0 0 0,0 0 0,1 0 0,-10 0 15,9 0-15,0 0 0,0 0 0,1 0 0,-1 0 16,0 0-16,0 0 0,0 0 31,1 0-15,-1 0-1,0 0-15,-9 0 0,1 0 0,8 0 16,-9-9-16,9 9 0,1 0 0,-10 0 0,18-9 0,-9 9 0,0 0 16,-8 0-16,8-9 0,0 9 0,-9 0 0,9-9 0,-8 9 15,8 0-15,0 0 0,0 0 0,1 0 0,-1-8 0,0 8 16,0 0-16,0 0 0,0 0 0,1-9 0,-1 9 0,-9 0 15,18-9-15,-9 9 0,-8 0 0,17-9 0,-9 9 0,0 0 0,0 0 16,0 0-16,1 0 0,-1 0 0,0 0 0,0-9 16,0 9-16,1 0 0,-1 0 0,0 0 15,0 0-15,0 0 0,0-8 0,1 8 16,-1 0-16,0 0 0,0 0 0,0 0 0,1-9 0,-1 9 16,0 0-16,0 0 0,-9-9 0,10 9 0,-10 0 0,9 0 15,0 0-15,1 0 0,-1 0 0,0 0 0,0 0 0,0 0 0,0 0 0,-8 0 16,8 0-16,0 0 0,0 0 0,0 0 0,1 0 0,-10 0 15,9 0-15,0 0 0,1 0 0,-1 0 0,0 0 0,0 0 16,0 0-16,0-9 0,1 9 0,-1 0 0,0 0 0,-9 0 16,10 0-16,-1 0 0,0 0 0,0 0 15,0 0-15,0-9 0,1 9 0,-1 0 16,0 0-16,0 0 0,0 0 0,1 0 16,-1 0-16,0 0 0,0 0 0,0 0 0,0 0 15,1 0-15,-1 0 0,0 0 0,0 0 0,0 0 0,-8 0 16,8 0-16,0 0 0,0 0 0,0 0 0,1 0 0,-10 0 15,9 0-15,0 0 0,1 0 0,-1 0 0,0 0 0,0 0 0,0 0 0,0 0 16,-8 0-16,8 0 0,-9 0 0,10 0 0,-1 0 0,0 0 16,-9 0-16,1 0 0,8 0 0,0 0 0,0 0 15,0 0-15,-8 0 0,-1 0 0,9 0 16,0 0-16,1 0 0,-1 0 0,0 0 0,0 0 16,0 0-16,0 0 0,1 0 0,-1 0 0,0 0 15,-9 0-15,10 0 0,-1 0 0,0 0 0,0 0 0,0 9 16,0-9-16,1 0 0,-1 0 0,0 0 0,0 0 15,0 0-15,1 0 0,-1 0 0,0 0 0,-9 0 0,9 0 16,1 0-16,-1 0 0,0 0 0,0 0 0,0 0 16,1 0-16,-1 0 0,0 0 0,-9 0 0,9 0 0,1 0 15,-1 0-15,0 0 0,0 0 0,0 0 0,1 0 0,-1 0 16,0 0-16,0 0 0,0 0 0,0 0 0,1 9 0,-1-9 0,0 0 16,0 0-16,0 0 0,1 0 0,-1 0 15,0 0-15,0 0 0,0 0 16,0 0-16,1 0 0,-1 0 0,0 0 15,0 0-15,0 0 0,0 0 0,1 0 16,-1 0-16,0 0 0,0 0 0,0 0 0,-8 0 0,8 0 16,0 0-16,0 0 0,0 0 0,1 0 0,-1 0 0,0 0 0,0 0 15,0 0-15,1 0 0,-1 0 0,0 0 0,0 0 0,0 0 0,0 0 16,1 0-16,-1 0 0,0 0 0,0 0 0,0 0 0,1 0 16,-1 0-16,0 0 0,0 0 0,0 0 0,0 0 15,1 0-15,-10 0 0,0 0 0,10 0 0,-1 0 16,0 0-16,0 0 0,0 0 0,0 0 0,-8 0 0,8 0 15,-9 9-15,1-9 0,8 0 0,0 0 0,0 0 16,0 0-16,1 0 0,-10 0 0,9 0 0,-8 0 0,8 0 0,0 0 16,-9 0-16,9 0 0,1 0 0,-1 0 0,0 0 0,0 0 0,0 0 15,1 0-15,-1 0 0,0 0 0,0 0 0,0 0 0,0 0 0,1 0 16,-10 0-16,9 0 0,-9 0 0,1 0 16,8 0-16,0 0 0,0 0 0,1 0 15,-1 0-15,0 0 0,0 0 0,0 0 0,0 0 0,1 0 0,-1 0 16,0 0-16,0 0 0,0 0 0,1 0 0,-1 0 15,0 0-15,0 0 0,0 0 0,0 0 0,1 0 0,-1 0 0,0 0 16,0 0-16,0 0 0,1 0 0,-1 0 0,-9 0 0,0 0 16,10 0-16,-10 0 0,9 0 0,0 0 0,1 0 15,-1 0-15,0 0 0,0 0 0,0 0 0,0 0 16,1 0-16,-1 0 0,0 0 0,0 0 16,0 0-16,1 0 0,-1 0 0,0 0 0,0 0 0,0 0 15,0 0-15,1 0 0,-1 0 0,0 0 0,0 0 0,0 0 16,0 0-16,1 0 0,-10 0 0,9 0 0,0 0 0,1 0 15,-1 0-15,0 0 0,0 0 16,0 0 47,0 0-63,1 0 15,-1 0-15,0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54.5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52 0,'9'0'47,"0"0"-31,0 0-1,-1 0 1,1 0 0,0 0-1,0 0-15,0 0 0,8 0 0,-8 0 16,9 0-16,-1 0 0,1 0 0,8 0 0,1 0 0,-9 0 0,8 0 15,0 0-15,-17 0 0,18 0 0,-1 0 0,18-9 0,-17 9 0,-1 0 0,1 0 16,8 0-16,-9 0 0,1 0 0,-1 0 0,10 0 0,-1 0 0,9-8 0,-18 8 16,10 0-16,-1 0 0,0-9 0,1 9 0,8 0 0,-9 0 0,0 0 0,18 0 15,-18 0-15,1-9 0,-1 9 0,0 0 0,9 0 0,-8 0 0,-1 0 0,-9-9 16,1 9-16,8 0 0,-8 0 0,-1 0 0,0 0 0,1 0 0,-1 0 16,-8 0-16,0 0 0,8 0 0,-17 0 0,0 0 0,8 0 0,1 0 0,-9 0 15,0 0-15,-1 0 0,10 0 0,0 0 0,-9 0 141,-1 0-79,1 0-62,0 0 16,0 0-16,0 0 0,0 0 16,-1 0-16,1 0 62,0 0-62,0 0 0,0 0 16,-9 9-16,8-9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56.45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8 0,'9'0'15,"0"0"1,0 0-16,0 0 16,-1 0-16,1 0 0,0 0 15,0 0-15,0 0 0,8 0 0,1 0 0,-9 0 0,0 0 16,8 0-16,-8 0 0,9 0 0,-10 0 0,10 0 0,-9 0 0,17 0 0,1 0 15,-10 0-15,1 0 0,0-8 0,-9 8 0,17 0 0,-8 0 0,8 0 16,-8 0-16,-1 0 0,1 0 0,8 0 0,-17 0 0,0 0 0,9 0 0,-1 0 16,-8 0-16,9 0 0,-1 0 0,1 0 0,0 0 0,-9 0 0,17 0 15,-17 0-15,8 0 0,1 0 0,0 0 0,-1 0 0,1 0 0,-9 8 16,0-8-16,0 0 0,8 0 0,1 0 0,-9 0 0,8 0 0,-8 0 16,0 0-16,9 0 0,-1 9 0,1-9 0,-9 0 0,8 0 0,1 0 0,-9 0 15,17 0-15,-17 0 0,0 0 0,17 0 0,-8 0 0,8 0 0,1 0 16,-18 0-16,17 0 0,1 0 0,-1 0 0,0 0 0,1 0 0,-1 0 0,1 0 15,-1 0-15,1 0 0,8 0 0,-8 0 0,-1 0 0,0 0 0,19 0 0,-19 0 16,0 0-16,10 0 0,-10 0 0,9 0 0,1 9 0,-1-9 0,-17 0 0,17 0 16,9 0-16,-18 0 0,1 0 0,-1 9 0,-17-9 0,18 0 0,-1 0 0,-8 0 15,8 0-15,-8 0 0,8 9 0,-8-9 0,8 0 0,1 0 0,-9 0 0,-10 0 16,19 0-16,-10 0 0,1 0 0,0 0 0,-1 0 0,10 0 0,-18 0 16,8 8-16,1-8 0,0 0 0,-1 0 0,-8 0 0,0 0 0,17 0 0,-8 0 15,0 0-15,-10 0 0,1 0 0,9 0 0,-1 0 0,-8 0 0,0 0 0,9 0 16,-1 0-16,1 0 0,0 0 0,-9 0 0,-1 0 0,1 0 0,0 0 15,9 0-15,-1 0 0,-8 0 0,0 0 0,9 0 0,-10 0 0,1 0 16,9 0-16,-1 0 0,1 0 0,0 0 0,-9 0 0,8 0 0,1 0 0,-1 0 16,-8 0-16,9 0 0,8 0 0,-8 0 0,0 0 0,-1 0 0,1 0 15,8 0-15,-8 0 0,0 0 0,-10 0 0,10 0 0,0 0 0,-9 0 16,-1 0-16,1 0 0,9 0 0,-9 0 0,-1 0 16,1 0 77,0 0-93,0 0 0,0 0 0,8 0 16,1 0-16,-9 0 16,0 0-16,-1 0 0,1 0 0,0 0 15,9 0-15,-9 0 0,-1 0 0,1 0 16,0 0-16,9 0 0,-9 0 62,-1 0-62,1 0 16,0 0-16,0 0 16,0 0-1,-1 0 16,10 0-31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06.66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24 0,'9'0'32,"0"0"-17,0 0-15,-1 0 16,1 0-16,0 9 0,9-9 16,-9 0-16,-1 0 0,1 0 0,9 0 15,-9 0-15,-1 0 0,1 0 16,9 0-16,-9 0 0,0 0 0,8 0 0,-8 0 15,9-9-15,-1 9 0,1 0 0,-9 0 0,0 0 16,-1 0-16,10 0 0,-9 0 0,0 0 0,0 0 16,-1 0-16,1 0 0,0 0 0,0 0 0,0 0 0,8 0 15,-8 0-15,9 0 0,-9 0 16,8 0-16,-8-8 47,0 8-47,0 0 15,-1 0-15,1 0 0,0 0 0,0 0 0,0 0 16,0-9-16,-1 9 0,1 0 0,0 0 0,0 0 0,8 0 16,-8 0-16,0 0 0,0 0 0,0 0 0,0 0 15,-1 0-15,1 0 63,0 0-63,0 0 15,0 0-15,-1 0 0,1 0 0,0 0 16,0 0-16,0 0 0,0 0 16,-1 0 31,1 0-47,0 0 15,0 0-15,0 0 16,0 0 31,-1 0-47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09.21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0,'0'9'31,"9"-9"0,0 0-15,0 0-16,0 0 0,-1 0 15,1 0-15,0 0 0,0 0 16,0 0-16,0 0 0,-1 0 0,1 0 0,0 0 16,0 0-16,0 0 0,0 8 0,-1-8 0,10 0 15,-9 0-15,0 0 0,-1 0 0,10 0 0,-9 0 0,0 0 16,0 0-16,-1 0 0,1 0 0,0 0 0,0 0 0,0 0 0,-1 0 15,1 0-15,0 0 0,9 0 0,-9 0 0,-1 0 0,1 0 0,9 0 16,-9 0-16,-1 0 0,1 0 0,0 0 0,0 0 16,0 0-16,0 0 0,-1-8 0,1 8 0,0 0 15,0 0-15,0 0 0,-1 0 0,1 0 0,0 0 16,0-9-16,0 9 0,0 0 0,-1 0 0,1 0 0,0 0 16,0 0-16,0 0 0,-1 0 0,1-9 0,0 9 0,0 0 0,0 0 15,0 0-15,-1 0 0,1 0 0,0 0 16,-9-9-16,9 9 0,0 0 0,0 0 0,-1 0 15,1 0-15,0 0 0,0 0 0,0 0 16,-1 0-16,1 0 0,0 0 0,0 0 16,0 0-16,0 0 0,-1 0 62,1 0-62,0 0 0,0 0 16,0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11.83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 0,'8'0'78,"1"0"-62,0 0-1,0 0 1,0 0-16,0 0 15,-1 0-15,1 0 16,0 0-16,0 0 16,0 0-1,-1 0 1,10 0-16,-9 0 0,0 0 16,0 0-16,-1 0 0,1 0 0,-9-9 0,9 9 15,0 0-15,0 0 0,-1 0 0,1 0 0,0 0 0,9 0 16,-9 0-16,-1 0 0,1 0 0,0 0 0,0 0 15,0 0-15,-1 0 63,1 0-63,0 0 0,0 0 0,0 0 0,0 0 16,8 0-16,-8 0 0,0 0 0,0 0 0,8 0 0,-8 0 15,0 0-15,0 0 0,0 0 0,-1 0 0,1 0 0,0 0 16,0 0-16,0 0 0,-1 0 0,1 0 0,0 0 0,0 0 0,0 0 15,0 0-15,-1 0 0,1 0 16,0 0 62,0 0-47,0 0-31,-1 0 0,10 0 0,-9 0 0,0 0 0,0 0 16,-1 0-16,1 0 0,0 0 0,0 0 63,0 0-48,0 0-15,-1 0 0,1 0 0,0 0 16,0 0-16,0 0 0,-1 0 0,1 0 15,0 0-15,0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05.53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 0,'9'0'47,"8"0"-31,-8 0-16,0 0 16,0 0-16,0 0 0,8 0 15,1 0-15,-9 0 0,-1 0 0,1 0 16,9 0-16,-9 0 0,8 0 0,-8 0 0,9 0 15,-9 0-15,0 0 0,-1 0 0,10 0 0,-9 0 0,8 0 0,1 0 16,-9 0-16,0 0 0,8 0 0,10 0 0,-10 0 0,-8 0 0,18 0 0,-1 0 16,-17 0-16,9 0 0,-1 0 0,19 0 0,-19 0 0,1 0 0,8 0 0,-8 0 15,8 0-15,10 0 0,-28 0 0,10 0 0,9 0 0,-10 0 16,1 0-16,8 0 0,-8 0 0,-9 0 0,8 0 0,1 0 0,0 0 16,-1 0-16,1 0 0,-9 0 0,8 0 0,1 0 0,0 0 15,8 0-15,-17 0 0,0 0 0,0 0 0,-1 0 0,1 0 16,0 0-16,0 0 0,9 0 0,-18 9 0,8-9 15,1 0-15,0 0 0,9 0 0,-10 0 0,1 0 0,0 0 0,0 9 0,9-9 16,-10 0-16,1 0 0,0 9 0,0-9 16,0 0-16,-1 0 0,1 0 0,0 0 15,9 0 1,-9 0 0,-1 0-1,1 0-15,9 0 16,-1 0-16,1 0 0,0 0 0,-1 0 0,10 0 0,-1 0 0,1 0 0,-18 0 0,17 0 15,1 0-15,-10 0 0,1 0 0,17 0 0,-17 0 0,-1 0 0,-8 0 16,35-9-16,-26 9 0,-9 0 0,17 0 0,-8 0 0,-1 0 0,19 0 0,-19 0 16,1 0-16,-9 0 0,8 0 0,10 0 0,-1 0 0,-8 0 0,8 0 0,-8 0 15,0 0-15,-9 0 0,8 0 0,1 0 0,-9 0 0,-1 0 0,10 0 0,0 0 16,-9 0-16,-1 0 0,1 0 0,9 0 0,-1-9 0,1 9 16,-9 0-16,0 0 78,8 0-78,-8 0 0,0 0 15,0 0-15,0 0 0,0 0 16,-1 0 0,1 0 15,0 0-31,0 0 0,-9-9 15,9 9-15,-1 0 0,1 0 0,9 0 0,0 0 16,-10 0-16,1 0 0,0 0 0,0 0 0,0 0 16,-1 0-16,1 0 0,0 0 0,0 0 15,0 0 17,0 0-17,-1 0-15,1 0 16,0 0-16,0 0 78,0 0-78,-1 0 16,1 0-16,0 0 15,0 0 1,-9 9-1,9-9 17,0 0-32,-1 0 15,1 0-15,0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13.99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15 0,'9'0'0,"0"0"16,-1 0-16,1 0 15,0 0 1,0 0-16,0 0 0,-1 0 16,1 0-16,0 0 0,0 0 15,0 0-15,0 0 0,-1 0 16,1 0-16,0 0 15,0 0-15,0 0 0,-1 0 0,1 0 16,0 0-16,0 0 0,0 0 0,0 0 0,-1 0 16,1 0-16,0 0 0,0 0 0,0 0 0,-1 0 15,1 0-15,0 0 0,0 0 0,0 0 0,0 0 0,-1 0 16,1 0-16,0 0 0,0 0 0,0 0 16,-1 0 30,1 0-46,0 0 0,0 0 16,0 0-16,0 0 0,8 0 0,-8 0 0,0 0 0,0 0 0,-1 0 16,1 0-16,0 0 0,0 0 0,0 0 0,0 0 15,-1 0-15,10 0 0,-9 0 0,0 0 16,-1 0 0,1 0 30,0 0-30,0 0-16,9 0 16,-10 0-16,1-9 0,0 9 15,0 0 79,0 0-94,-1 0 16,1 0-16,0 0 15,0 0-15,0 0 0,0 0 16,-1 0 46,1 0-62,0 0 0,0 0 79,0 0-79,0 0 46,-1 0-46,1 0 0,0 0 16,0 0-16,0 0 16,-1 0-16,1 0 15,0 0 48,0 0-48,0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17.07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41 0,'8'0'47,"1"0"-32,0 0 17,0 0-17,9 0-15,-1 0 0,-8 0 0,9 0 0,-1 0 16,-8 0-16,9 0 0,-9 0 0,-1 0 0,10 0 0,0 0 0,-10 0 0,10 0 16,0 0-16,-1 0 0,1 0 0,8 0 0,-17 0 0,9-9 0,0 9 0,-1 0 15,1 0-15,8 0 0,-17 0 0,35 0 0,-35 0 0,17 0 0,-8 0 0,9 0 16,-1 0-16,9 0 0,-8 0 0,17 0 0,-18 0 0,10 0 0,-1 0 0,-9 0 15,18 0-15,-17 0 0,17 0 0,-9 0 0,-8 0 0,8 0 0,0 0 16,-8 0-16,8 0 0,9 0 0,-9 0 0,-8 9 0,8-9 0,0 0 0,1 0 0,8 0 16,-9 0-16,-8 0 0,8 0 0,0 0 0,0 0 0,9 0 0,-17 0 15,8 0-15,0 0 0,1 0 0,-10 0 0,1 0 0,8 0 0,9 0 0,-18 0 16,10 0-16,-10 0 0,10 0 0,-10 0 0,9 0 0,-8 0 0,-1 0 0,9 0 16,10 0-16,-37 0 0,28 0 0,8 0 0,-27-9 0,19 9 0,-10 0 15,1 0-15,-10 0 0,18 0 0,-8 0 0,-1 0 0,-8 0 0,9 0 0,-1 0 0,0-17 16,1 17-16,-18 0 0,8 0 0,10 0 0,-10 0 0,1 0 0,0 0 15,-1 0-15,-8 0 0,0 0 0,9 0 0,-10 0 0,1 0 0,0 0 0,9 0 16,-9 0-16,-1 0 0,10 0 0,-9 0 0,0 0 0,-1 0 16,10 0-16,-9 0 0,0 0 0,0 0 0,-1 0 0,1 0 0,0 0 15,0 0-15,0 0 0,-1 0 0,10 0 16,-9 0-16,0 0 0,0 0 0,8 0 0,1 0 0,-9 0 16,8 0-16,-8 0 0,0 0 0,0 0 0,8 0 0,-8 0 15,9 0-15,-9 0 0,-1 0 0,1 0 0,0 0 16,0 0-16,0 0 0,0 0 15,-1 0-15,1 0 79,0 0-64,0 0 1,0 0-16,0 0 0,-1 0 0,1 9 15,0-9-15,9 0 0,-10 0 0,1 0 0,0 8 16,0-8-16,0 0 0,0 9 0,-1-9 0,1 0 16,0 0-16,0 0 0,0 0 0,-1 0 15,1 0 32,0 0-31,0 0-1,0 0-15,0 0 0,-1 0 0,1 0 0,0 0 0,0 0 0,0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19.94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0,'9'0'31,"0"0"-15,-1 0-1,1 0-15,0 0 0,0 0 16,0 0-16,-1 0 0,1 0 0,0 0 0,0 0 0,0 0 16,0 0-16,-1 0 0,1 0 0,0 0 0,0 0 0,0 0 15,0 0-15,8 0 0,-8 0 0,0 0 0,0 0 0,8 0 16,-8 0-16,9 0 0,-1 0 0,1 0 16,-9 0-16,8 0 0,-8 0 0,0 0 0,0 0 0,0 0 15,0 0-15,8 0 0,-8 0 0,0 0 16,0 0-16,-1 0 47,1 0-47,0 0 0,0 0 0,0 0 0,0 0 15,8 0-15,-8 0 0,0 0 0,0 0 16,-1 0-16,1 0 0,0 0 0,0 0 0,0 0 16,0 0 15,-1 0-16,1 0-15,0 0 16,0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23.67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41 0,'9'0'31,"0"0"-15,0 0-16,-1 0 16,1 0-16,0 0 15,0 0-15,0 0 0,0 0 16,-1 0-16,1 0 0,0 0 0,0 0 16,0 0-16,-1 0 0,1 0 0,0 0 0,0 0 0,0 0 15,-9-9-15,17 9 0,-8 0 0,0 0 0,0 0 0,9 0 16,-10 0-16,1 0 0,0 0 0,9 0 0,-10 0 0,1 0 15,0 0-15,-9-9 0,9 9 0,0 0 0,0 0 16,-1 0-16,1 0 0,0 0 31,0 0-31,0 0 16,-1 0-16,1 0 0,0 0 16,0 0-16,0 0 0,0 0 0,-1 0 0,1 0 15,0 0-15,0 0 0,0 0 0,-1 0 16,1 0-16,0 0 0,0 0 15,0 0 17,0 0-17,-1 0 1,1 0-16,0 0 0,0 0 0,0 0 0,-1 0 0,1 0 0,0 0 16,0 0-16,0 0 0,0 0 0,8 0 0,-8 0 15,0 0-15,0 0 0,-1 0 0,1 0 0,0 0 0,0 0 0,0 0 16,0 0-16,-1 0 15,1 0-15,0 0 32,0 0-17,0 0-15,-1 0 16,1 0-16,0 0 16,0 0-16,0 0 0,0 0 15,-1 0-15,1 0 0,0 0 0,0 0 16,0 0-16,-1 0 0,1 0 15,0 0 48,0 0-47,0 0-16,0 0 15,-9 9 63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25.49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0,'18'0'47,"-9"0"-31,-1 0-1,1 0-15,0 0 0,0 0 16,0 0-16,0 0 0,-1 0 16,1 0-16,0 0 0,0 0 0,0 0 0,8 0 15,1 0-15,-9 0 0,8 0 0,1 0 16,-9 0-16,9 0 0,-1 0 0,1 0 16,-9 0-16,-1 0 0,10 0 0,0 0 0,-9 0 15,8 0-15,-8 0 0,0 0 0,0 0 0,-1 0 0,1 0 16,0 0-16,0 0 0,0 0 0,0-9 15,-1 9-15,1 0 0,0 0 0,0 0 0,0 0 16,-1 0-16,1 0 0,0 0 0,0 0 16,0 0-16,0 0 0,-1 0 0,1 0 15,0 0-15,0 0 0,8 0 16,-8 0 46,0 0-30,0 0-32,0 0 15,0 0-15,-1 0 0,1 0 16,0 0-16,9 0 0,-1 0 16,1 0-16,0 0 46,-1 0-30,-8 0-16,0 0 16,0 0-16,0 0 0,-1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27.0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44 0,'9'0'31,"0"0"-31,0-9 16,0 9-16,-1 0 0,1 0 15,0 0-15,0 0 0,0 0 0,0 0 16,-1 0-16,1 0 0,-9-8 0,9 8 0,0 0 0,0 0 0,0 0 16,-1 0-16,1 0 0,9 0 0,-9 0 0,-1 0 0,10-9 15,-9 9-15,9 0 0,-10 0 0,1 0 0,0 0 0,0 0 16,0 0-16,-1 0 0,10 0 0,0 0 0,-9 0 0,-1 0 0,1 0 16,0 0-16,0 0 0,0 0 0,-1 0 0,1 0 0,0 0 0,0 0 15,0 0-15,0 0 0,-1 0 0,1 0 0,0 0 16,0-9-16,0 9 0,-1 0 0,1 0 0,0 0 15,0 0-15,0 0 0,0 0 16,-1 0-16,1 0 16,0 0 15,0 0-15,0 0-16,-1 0 0,1 0 15,0 0-15,0 0 0,0 0 0,0 0 16,-1 0 15,1 0 0,0 0-31,0 0 16,0 0 15,-1 0-31,1 0 16,0 0-16,0 0 0,0 0 0,0 0 15,-1 0-15,1 0 0,0 0 16,0 0-16,0 0 0,-1 0 16,1 0 46,0 0-46,0 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34.06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75 0,'9'0'0,"0"0"0,0 0 15,0 0 1,0 0 0,-1 0-1,1 0-15,0 0 0,0 0 16,0 0-16,8 0 0,1 0 0,-9 0 0,0 0 16,-1 0-16,10 0 0,-9 0 0,0 0 0,8 0 0,1 0 0,8 0 0,-17 0 15,9 0-15,8 9 0,-8-9 0,8 0 0,-8 0 0,9 0 0,-1 0 16,-8 0-16,8 8 0,1-8 0,-1 0 0,0 0 0,-8 0 0,17 0 0,-17 0 15,8 9-15,1-9 0,-1 0 0,-17 0 0,18 0 0,-1 0 0,-8 0 0,8 0 16,1 18-16,-10-18 0,1 0 0,8 0 0,-8 0 0,-9 0 0,8 0 0,1 0 16,0 0-16,-1 0 0,-8 0 0,9 0 0,-9 0 0,8 0 0,-8 0 0,0 0 15,0 0-15,0 0 0,-1 9 0,1-9 0,0 0 0,0 0 16,0 0 31,8 0-47,-8 0 0,18 0 15,-1 0-15,-8 0 0,-1 0 0,-8 0 0,9 0 0,-1 0 0,1 0 0,0 0 16,-9 0-16,8 0 0,1 0 0,-1 0 0,-8 0 0,0 0 0,9 0 0,-1 0 16,-8 0-16,0 0 0,9 0 0,-1 0 0,1 0 0,0 0 15,-10 0-15,10 0 0,0 0 0,-9 0 0,8 0 0,-8 0 16,9 0-16,-10 0 0,1 0 0,0 0 0,0 0 0,0 0 0,0 0 0,-1 0 16,1 0-16,0 0 0,0 0 0,0 0 0,-1 0 0,1 0 15,0 0-15,0 0 0,0 0 0,0 0 16,-1 0-16,1 0 0,0 0 0,0 0 0,0 0 15,-1 0-15,1 0 0,0 0 0,0 0 16,0 0-16,0 0 0,-1 0 0,1 0 16,0 0-16,0 0 0,0 0 0,-1 0 0,1 0 0,0 0 15,0 0-15,0 0 0,0 0 0,-1 0 0,1 0 0,0 0 0,9 0 16,-10 0-16,1 0 0,0 0 0,9 0 0,-9 0 0,-1 0 16,1 0-16,9 0 0,-9 0 0,-1 0 0,10 0 0,-9 0 15,0 0-15,0 0 0,-1 0 0,1 0 0,0 0 0,0 0 16,0 0-16,-1 0 15,1 0 17,0 0-32,0 0 0,9 0 15,-10 0-15,1 9 0,9-9 0,0 0 0,-10 0 0,10 8 16,0-8-16,-10 9 0,10-9 0,0 0 0,-1 0 0,-8 9 16,0-9-16,9 0 0,-1 0 0,1 0 0,0 9 0,-1-9 0,1 0 15,-9 0-15,-1 0 0,10 0 0,0 9 0,-1-9 0,1 0 0,0 0 16,-10 0-16,19 0 0,-9 0 0,-1 0 0,1 0 0,-1 0 0,-8 0 0,9 0 15,0 8-15,-1-8 0,1 0 0,-9 0 0,17 0 0,-17 0 0,9 0 0,8 0 16,-8 9-16,-1-9 0,-8 0 0,9 0 0,-1 0 0,1 0 0,0 0 0,-1 0 16,1 0-16,0 0 0,-10 0 0,10 0 0,0 9 0,-1-9 0,1 0 15,-9 0-15,8 0 0,1 0 0,0 0 0,-1 0 0,1 9 0,-9-9 0,8 0 16,1 0-16,0 0 0,-9 0 0,-1 0 0,10 0 0,0 0 0,-10 0 0,1 0 16,9 0-16,-9 9 0,8-9 0,-8 0 0,0 0 0,9 0 0,-1 0 15,1 0-15,0 0 0,-1 0 0,-17 9 0,18-9 0,0 0 0,-1 0 16,-8 0-16,0 0 0,8 0 0,-8 0 0,0 0 0,0 0 0,9 0 0,-10 8 15,10-8-15,0 0 0,-1 0 0,1 0 0,0 0 0,-1 0 16,-8 0-16,0 0 0,8 0 0,1 0 0,0 0 0,-9 0 0,-1 0 0,10 0 16,0 0-16,-10 0 0,10 0 0,0 0 0,-1 0 0,1 0 15,0 0-15,-10 0 0,10 0 0,-9 0 0,0 0 0,0 0 0,-1 0 0,1 0 16,0 0-16,9 0 0,-1 0 0,-8 0 0,0 0 0,0 0 16,8 0-16,-8-8 0,0 8 0,0 0 0,0 0 0,0 0 0,-1 0 15,1-9-15,9 9 0,8 0 0,-26-9 16,9 9-16,0 0 0,0 0 0,0 0 0,-1 0 15,1 0-15,0 0 0,9 0 0,-10 0 16,1 0-16,0 0 0,9-9 0,-9 9 16,-1 0-16,1 0 0,0 0 0,9 0 15,-10 0-15,1 0 0,-9-9 0,9 9 0,0 0 16,0 0-16,0 0 0,-1 0 0,1-9 0,0 9 16,9 0-16,-1-8 0,-8 8 15,9-9-15,-1 9 0,1-9 0,0 9 0,-10 0 16,10-9-16,-9 0 0,9 9 0,-10 0 0,1 0 0,0 0 15,0 0-15,0 0 0,-9-8 0,8 8 0,1 0 0,0 0 0,0 0 16,-9-9-16,9 9 0,0 0 0,-1 0 109,1 0-109,-9-9 0,9 9 0,0 0 16,0 0-16,0 0 0,-9-9 0,17 9 0,1 0 16,-9 0-16,8 0 0,1 0 0,-9 0 15,0 0-15,-1 0 0,10 0 0,0 0 0,-10 0 16,1 0-16,0 0 0,0 0 78,0 0-78,0 0 0,-1 0 16,1 0-16,0 0 0,0 0 15,-9 9 63,-9-9 94,0 0-172,0 0 16,1 0 0,-1 0-1,0 0-15,0 9 0,0-9 0,0 0 16,1 0-16,-1 0 0,0 0 15,0 0-15,0 0 0,-8 0 16,8 0-16,0 0 0,0 0 0,0 0 16,1 0-16,-1 0 0,0 0 15,0 0-15,9-9 0,-9 9 0,-8 0 0,8 0 0,0 0 16,0-9-16,-8 9 0,8 0 0,0 0 0,0 0 0,-9 0 16,1-9-16,8 9 0,0 0 0,0 0 0,-17 0 0,26-9 0,-18 9 0,9 0 15,-17 0-15,17 0 0,0 0 0,-8-8 0,8 8 0,-9-9 0,9 9 0,-8 0 16,8-9-16,-9 9 0,1-9 0,-1 9 0,0 0 0,10 0 0,-1 0 15,-9 0-15,18-9 0,-17 9 0,8 0 0,-9 0 0,9-8 16,0 8-16,1 0 0,-1-9 0,0 9 0,-9 0 0,10 0 16,-10 0-16,0 0 0,9 0 0,1 0 0,-1-9 0,-9 9 15,9 0-15,-8 0 0,8 0 0,-9 0 0,9 0 0,1 0 16,-1 0-16,0 0 0,-9 0 0,10-9 0,-1 9 0,0 0 0,0 0 0,-9 0 16,10 0-16,-10 0 0,0 0 0,9-9 0,1 9 0,-10 0 0,9 0 15,0 0-15,-8 0 0,-1 0 0,0 0 0,10 0 0,-1 0 0,-9 0 0,1 0 16,-1 0-16,0 0 0,9 0 0,1 0 0,-10 0 0,9 0 0,-8 0 15,-1 0-15,0 0 0,1 0 0,8 0 0,-9 0 0,1 0 0,-1 0 0,0 0 16,1 0-16,8 0 0,-9 0 0,9 0 0,1 0 0,-1 0 0,0 0 16,0 0-16,0 0 0,-8 0 0,-1 0 0,0 0 15,9 0-15,1 0 0,-1 0 0,0 0 16,-9 0-16,1 0 0,8 0 0,0 0 16,0 0-16,-8 0 0,8 9 0,0-9 0,0 0 0,0 0 15,1 0-15,-1 0 0,0 0 0,0 0 0,0 0 0,0 0 0,1 0 16,-1 0-16,-9 0 0,9 0 0,-8 0 0,8 0 0,0 0 15,0 0-15,0 0 0,1 0 0,-10 0 0,9 0 16,0 0-16,1 0 0,-1 0 0,0 0 16,0 0-16,9 9 0,-9-9 15,0 0-15,1 0 0,-1 0 16,0 0-16,0 0 0,0 0 16,1 0-16,-1 0 0,-9 0 0,9 0 0,0 0 15,1 9-15,-10-9 0,9 0 0,-8 0 0,8 0 16,0 0-16,0 0 0,0 0 0,-8 0 0,8 0 0,0 0 0,0 9 0,-8-9 15,8 0-15,0 0 0,0 0 0,-9 0 0,10 0 0,-1 0 0,0 0 0,0 0 16,-9 0-16,10 0 0,-10 0 0,9 0 0,0 8 0,1-8 16,-1 0-16,0 0 0,0 0 0,-9 0 0,10 0 15,-1 0-15,0 0 0,0 0 0,0 0 0,1 0 16,-1 0 15,0 0-31,0 0 16,0 0-16,-8 0 0,-1 0 0,9 0 0,-8 0 0,-10 0 0,18 0 0,-8 0 15,-1 0-15,0 0 0,10 0 0,-10 0 0,0 0 0,1 0 0,-1 0 0,-8 0 16,17 0-16,-18 0 0,10 0 0,-1 0 0,0 0 0,1 0 0,8 0 16,-18 0-16,19 0 0,-10 0 0,0 0 0,1 0 0,8 0 0,0 0 0,-9 0 15,10 0-15,-1 0 0,0 0 0,-9 0 0,9 9 0,1-9 0,-1 0 16,0 0-16,0 0 0,0 0 78,1 0-62,8 9-16,-9-9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43.64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 0,'9'0'0,"0"0"15,-9 8-15,9-8 0,-1 0 0,1 9 16,0-9 0,0 0-1,-9 9 1,9-9-16,0 0 0,-1 0 15,10 0 1,-9 0-16,0 0 0,8 0 0,-8 0 0,0 0 0,0 0 16,0 0-16,-1 0 0,10 0 0,-9 0 0,8 0 0,-8 0 0,0 0 0,0 0 15,0 0-15,0 0 0,8 0 0,-8 0 0,0 0 0,0 0 0,8 0 0,1 0 16,-9 0-16,8 0 0,-8 0 0,9 0 0,-1 0 0,-8 0 16,0 0-16,0 0 0,0 0 0,8 0 0,-8 0 0,0 0 0,0 0 0,8 0 15,1 0-15,-9 0 0,9 0 0,-1 0 0,1 0 0,0 0 16,-10 0-16,10 0 0,-9 0 0,8 0 0,-8 0 0,9 0 15,0 0-15,-10 0 0,1 0 0,9 0 0,-1 0 0,1 0 0,-9 0 0,0 0 16,8 0-16,1 0 0,0 0 0,-1 0 0,-8 0 0,9 0 0,-9 0 16,-1 0-16,1 0 0,0 0 0,0 0 0,0 0 0,8 0 15,1 0-15,-9 0 0,0 0 0,-1 0 0,1 0 16,0 0-16,0 0 0,8 0 0,1 0 0,0 0 16,-9 0-16,-1 0 0,1 0 0,0 0 0,0 0 15,8 0-15,-8 0 0,0 0 0,9 0 0,-1 0 0,-8 0 0,9 0 16,-1 0-16,1 0 0,-9 0 0,9 0 0,-10 0 0,1 0 15,0 0-15,0 0 0,0 0 0,0 0 0,-1 0 0,1 0 16,0 0-16,0 0 0,0 0 0,-1 0 16,1 0 15,0 0-31,0 0 16,0 0-16,8 0 0,1 0 15,-9 0-15,8 0 0,1 0 0,-9 0 16,0 9-16,0-9 0,-1 0 0,1 0 0,0 0 0,0 0 0,0 0 15,-1 0-15,1 0 0,0 0 0,0 0 0,0 0 16,0 0-16,-1 0 0,1 0 0,0 0 0,0 0 16,0 0-16,-1 0 0,1 0 0,0 0 0,0 0 0,0 0 0,0 0 15,-1 0-15,1 0 0,0 0 0,0 0 0,0 0 16,-1 0-16,1 0 0,0 0 0,0 0 0,0 0 16,-9 9-16,9-9 0,-1 0 0,1 0 0,0 0 15,-9 8 16,9-8-15,0 0-16,0 0 0,-1 0 16,1 0-16,0 0 0,0 0 15,8 0-15,-8 9 0,0-9 0,0 0 0,9 0 0,-1 0 0,1 0 16,-9 0-16,-1 0 0,10 0 0,0 0 0,-1 0 0,1 0 0,0 0 16,-1 0-16,1 0 0,-9 0 0,0 0 0,-1 0 0,1 0 0,0 0 15,9 0-15,-10 0 0,1 0 0,0 0 0,0 0 16,0 0-16,0 0 0,-1 0 0,1 0 15,0 0-15,0 0 0,0 0 0,-1 0 0,1 0 16,0 0-16,0 0 0,0 0 0,0 0 0,-1 0 16,1 0 46,0 0-62,0 0 0,0 0 16,-1 0-16,1 0 0,9 0 0,-9 0 15,8 0-15,1-9 0,0 9 0,-10 0 0,1 0 0,18 0 0,-10 0 16,1 0-16,-9 0 0,9 0 0,-1 0 0,1 0 0,-9 0 0,8 0 0,-8 0 16,9 0-16,-1 0 0,-8-8 0,0 8 0,9 0 0,-10 0 0,1 0 15,0 0-15,0 0 0,0 0 0,0 0 0,-1 0 0,1 0 63,0 0-48,0 0-15,0 0 47,-1 0-47,1 0 0,0 0 0,0 0 16,0-9-16,0 9 0,-1 0 0,1 0 0,0 0 16,0 0-16,0 0 0,8 0 0,-8 0 0,0-9 0,9 9 0,-10 0 0,1 0 15,0 0-15,9 0 0,-10 0 0,10 0 0,-9 0 0,0 0 0,0 0 16,8 0-16,-8 0 0,0 0 0,0 0 0,0 0 0,8 0 0,1 0 15,-9 0-15,-1 0 0,1 0 0,0-9 0,9 9 0,-9 0 0,-1 0 0,1 0 16,0 0-16,0-9 0,0 9 0,-1 0 0,1 0 0,0 0 0,0 0 16,0-8-16,8 8 0,-8 0 0,0 0 0,0 0 15,0 0-15,-1 0 78,1 0-78,0 0 16,0 0-16,0 0 16,0 0-16,-1 0 0,1 0 0,9 0 0,-1 0 0,-8 0 0,0 0 15,0 0-15,0 0 0,0 0 0,8 0 0,1 0 0,-1 0 16,-8 0-16,0 0 0,0 0 0,0 0 0,8 0 0,-8 0 0,9 0 16,-9 8-16,-1-8 0,1 0 0,0 0 0,0 0 0,9 0 0,-18 9 15,17-9-15,-8 0 0,9 0 0,-1 0 0,1 0 0,-9 0 0,0 9 16,-1-9-16,10 0 0,0 0 0,-9 0 0,-1 9 0,10-9 0,-9 9 0,0-9 15,8 0-15,-8 0 0,9 0 0,-18 8 0,9-8 0,-1 0 0,1 0 16,0 0-16,0 0 0,0 0 0,-1 0 0,1 0 0,-9 9 16,9-9-16,0 0 0,0 0 0,0 0 15,-1 0 1,1 0-16,0 0 0,0 0 16,0 0-16,-1 0 0,1 0 0,0 0 15,0 0-15,0 0 0,0 0 0,-1 0 0,1 0 0,0 0 16,0 0-16,8 0 0,1 0 0,-9 0 0,9 0 0,-10 0 0,10 0 15,0 0-15,-1 0 0,-8 0 0,9 0 0,-1 0 0,10 0 0,-9 0 0,-1 0 16,10 0-16,-19 0 0,19 0 0,-9 0 0,-1 0 0,10 0 0,-10 9 0,1-9 16,8 0-16,1 0 0,-10 0 0,-8 0 0,9 0 0,-9 9 0,8-9 15,1 0-15,-9 0 0,0 0 0,-1 0 0,1 0 0,0 0 0,0 0 16,0 0-16,-9 9 0,9-9 0,-1 0 47,1 0 0,0 0-47,9 0 0,-10 0 15,1 0-15,0 0 0,0 0 0,0 0 16,0 0-16,-1 0 0,1 0 0,-9 9 47,9-9-16,0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47.25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0,'8'0'31,"1"0"-31,0 0 16,0 0-16,0 0 15,-1 0-15,1 0 0,0 0 16,0 0-16,0 0 0,0 0 16,-1 0-16,1 0 0,0 0 0,0 0 0,0 0 15,-1 0-15,1 0 0,0 0 0,0 0 0,0 0 0,8 0 16,-17-9-16,9 9 0,0 0 0,0-9 0,0 9 0,-1 0 15,1 0-15,0 0 0,0 0 0,0 0 0,0 0 0,-1 0 0,1 0 16,0 0-16,0 0 0,0 0 0,-1 0 0,-8-9 16,9 9-16,0 0 0,0 0 0,0 0 0,0 0 15,-1 0-15,1 0 16,0 0-16,0 0 0,0 0 16,-1 0-16,1 0 0,0 0 0,0 0 15,0 0-15,0 0 16,-1 0 46,1 0-62,0 0 16,0 0 0,0 0-1,0 0 1,-1 0-16,1 0 15,0 0 1,0 0 31,0 0-47,-1 0 31,1 0-31,0 0 47,0 0-16,0 0-15,0 0 0,-1 0-16,1 0 0,-9 9 0,9-9 0,0 0 15,0 0-15,-1 0 16,1 0-16,0 0 0,-9 9 0,9-9 0,0 0 94,-9 9-32,9-9-46,-1 0-1,1 0 48,0 0-63,0 0 62,0 0-46,-1 0 46,1 0-62,-9 9 0,9-9 63,0 0-47,0 0-16,0 0 15,-1 0-15,1 0 0,0 0 16,0 0-16,0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48.71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23 0,'9'0'0,"0"0"16,-1 0 0,1 0-16,0 0 0,0 0 15,0 0-15,-1 0 0,1 0 0,0 0 16,0 0-16,0 0 0,0 0 0,-1 0 15,1 0-15,0 0 0,0 0 0,0 0 16,-1 0-16,1 0 0,0 0 0,0 0 0,0 0 0,0 0 16,-1 0-16,1 0 0,0 0 0,0-9 0,0 9 0,-1 0 15,1 0-15,0 0 0,0 0 0,0 0 0,0 0 16,-1-8-16,1 8 0,9 0 0,-1 0 16,-8 0-16,0 0 0,0 0 0,0 0 15,0 0-15,-1 0 0,1 0 16,0 0-1,0 0-15,0 0 0,-1 0 16,1 0-16,0 0 0,0 0 16,0 0-16,0 0 15,-1 0-15,1 0 16,0 0-16,0 0 16,0 0-16,0 0 0,8 0 15,-8 0-15,0 0 0,0 0 16,-1 0-16,1 0 0,0 0 0,0 0 15,0 0-15,0 0 0,-1 0 0,1 0 0,0 0 16,0 0-16,-9 8 0,9-8 0,-1 0 16,1 0 15,0 0-15,0 0-16,0 0 15,0 0-15,-1 0 16,1 0-16,0 0 15,-9 9 1,9-9 0,0 0-1,-1 0-15,1 0 32,0 0-1,0 0-31,0 0 15,0 0 1,-1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11.21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26 0,'9'0'32,"0"0"-17,0 0 1,-1 0-16,1 0 16,0 0-16,0 0 0,0 0 15,0 0-15,-1 0 0,1 0 0,0 0 16,0 0-16,0 0 0,-1 0 0,1 0 0,0 0 0,0 0 0,0 0 15,8 0-15,-8 0 0,0 0 0,0 0 0,8 0 0,-8 0 0,0 0 0,0 0 16,9 0-16,-1 0 0,1 0 0,-1 0 0,-8 0 0,9 0 16,0 0-16,-1 0 0,1-9 0,-9 9 0,0 0 0,-1 0 0,1 0 15,9 0-15,-1 0 0,-8 0 0,0 0 0,0 0 0,9 0 0,-10 0 0,1 0 16,0 0-16,9 0 0,-10 0 0,-8-9 0,9 9 0,0 0 0,9 0 0,-9 0 16,8 0-16,-8 0 0,0 0 0,0 0 15,-1 0 32,1 0-31,0 0-1,9 0 48,-9 0-48,-1 0-15,1 0 16,0 0-16,0 0 47,0 0-47,-1 0 16,1 0-16,0 0 0,0 0 15,0 0-15,0 0 16,8 0 31,-8 0-47,-9-8 0,9 8 15,8 0 1,1 0-16,-9 0 16,0 0-16,0 0 0,-1 0 15,1 0-15,0 0 63,0 0 109,0 0-157,0 0-15,-1 0 16,1 0 46,0 0-46,0 0-16,0 0 16,-1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51.94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0,'8'0'47,"1"0"-47,0 0 16,0 0-16,0 0 0,0 0 0,-1 0 15,1 0-15,0 0 0,0 0 0,0 0 0,8 0 16,-8 0-16,9 0 0,-9 0 0,-1 0 0,1 0 0,0 0 16,0 0-16,0 0 0,-1 0 0,1 0 0,0 0 0,0 0 0,0 0 15,0 0-15,-1 0 0,1 0 0,0 0 0,0 0 0,0 0 0,-1 0 0,10 0 16,-9 0-16,0 0 0,0 0 0,-1 0 0,10 0 15,-9 0-15,0 0 0,-1 0 0,10 0 0,0-9 0,-1 9 16,-8 0-16,0 0 0,0 0 0,0 0 0,0 0 0,-1 0 16,1 0-16,0 0 0,-9-9 0,9 9 0,0 0 15,-1 0 1,1 0-16,0 0 16,0 0-1,0 0-15,0 0 16,-1 0-16,1 0 15,0 0-15,0 0 0,0 0 16,-1 0-16,1 0 0,0 0 16,0 0-16,0 0 0,0 0 15,-1 0-15,1 0 0,-9 9 0,18-9 0,-1 0 16,1 0-16,-9 0 0,0 0 0,0 0 16,-1 0-16,-8 9 0,9-9 0,0 0 0,0 0 0,0 0 15,-1 0-15,1 0 63,-9 9-63,9-9 15,0 0 1,0 0-16,-9 8 94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56.34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0,'9'0'0,"0"0"0,-1 0 16,1 0-16,0 0 16,0 0-16,0 0 0,-1 0 0,1 0 15,0 0-15,0 0 0,0 0 0,0 0 0,8 0 0,-8 0 16,0 0-16,9 0 0,-1 0 0,1 0 0,-1 0 0,-8 0 16,0 0-16,0 0 0,9 0 0,-10 0 0,1 0 0,0 0 0,9 0 0,-10 0 15,10 0-15,-9 0 0,0 0 0,8 0 0,-8 0 0,0 0 16,0 0-16,0 0 0,-1 0 0,10 0 0,0 0 0,-9 0 0,8 0 15,-8 0-15,9 0 0,-10 0 0,10 0 0,-9 0 0,0 0 16,0 0-16,-1 0 0,1 0 0,0 0 0,9 0 0,-1 0 16,-8 0-16,9 0 0,-9 0 0,8 0 0,-8 0 0,0 0 0,9 0 15,-10 0-15,1 0 0,0 9 0,9-9 0,-1 0 0,1 0 0,-9 0 0,0 0 16,-1 0-16,10 0 0,0 0 0,-10 0 0,10 0 0,0 9 0,-1-9 0,1 0 16,-9 0-16,8 0 0,1 0 0,9 0 0,-10 0 0,1 0 0,-9 0 0,8 0 15,10 0-15,-10 8 0,1-8 0,8 0 0,-8 0 0,9 0 0,-19 0 16,19 0-16,-1 0 0,-8 0 0,17 0 0,-17 9 0,8-9 0,-8 0 0,17 0 0,-17 0 15,0 0-15,17 0 0,-18 0 0,1 9 0,9-9 0,-1 0 0,-8 0 16,8 0-16,1 0 0,-1 0 0,-8 0 0,-1 0 0,10 0 0,-1 0 0,-8 0 16,8 0-16,1 0 0,-10 0 0,10 0 0,-10 0 0,10 0 0,-1 0 0,-17 0 15,18 0-15,-10 0 0,1 0 0,0 0 0,8 0 0,-8 0 0,8 0 0,-17 0 16,17 0-16,-8 0 0,9 0 0,-10 0 0,-8 0 0,9 0 0,-1 0 0,-8 0 16,9 0-16,-9 0 0,8 0 0,1 0 0,-1 0 0,-8 0 0,0 0 15,0 0-15,9 0 0,-1 0 0,-8 0 0,9 0 0,-10 0 0,10 0 0,-9 0 16,0 0-16,8 0 0,1 0 0,-9 0 0,0 0 0,8 0 0,1 0 0,-9 0 15,0 0-15,8 0 0,-8 0 0,9 0 0,-1 0 0,-8 0 0,9 0 16,-1 0-16,-8 0 0,9-9 0,0 9 0,-10 0 16,1 0-16,0 0 0,0 0 0,0 0 0,8 0 0,-8 0 0,0 0 15,0 0-15,8 0 0,-8 0 0,0 0 0,0 0 0,0 0 16,-1 0-16,1 0 0,0 0 0,-9-9 0,9 9 0,0 0 16,0 0-16,-1 0 0,1 0 15,0 0-15,0 0 0,0 0 0,-1 0 0,1 0 0,0 0 16,0 0-16,0 0 0,8 0 0,-8-8 0,0 8 0,0 0 0,0 0 0,-1 0 15,1 0-15,0 0 0,0 0 0,9 0 0,-1 0 0,-8 0 16,9 0-16,-1 0 0,1 0 0,-9 0 0,8 0 0,-8 0 16,9 0-16,0 0 0,-10 0 0,10 0 0,0 0 0,-10 0 15,1 0-15,0 0 0,9 0 0,-1 0 0,-8 0 16,0 0-16,0 0 0,0 0 0,-1 0 0,1 0 0,0 0 16,0 0-16,0 0 0,0 0 0,-1 0 15,1 0-15,0 0 16,0 0 15,0 0-31,-1 0 16,1 0-16,9 0 0,-9 0 0,8 0 0,-8 0 0,9 0 15,-9 0-15,8 0 0,1 0 0,-9 0 0,8 0 0,1 0 0,0 0 0,-10 0 16,10 0-16,0 0 0,-1 0 0,1 0 0,-9 0 0,0 0 0,8 0 0,1 8 16,-9-8-16,0 0 0,-1 0 0,10 0 0,-9 0 0,8 0 0,-8 0 15,0 0-15,0 0 0,0 0 0,0 0 0,-1 0 0,1 0 0,0 0 16,0 0-16,0 0 0,0 0 0,-1 0 0,1 0 0,0 0 15,0 0-15,0 0 0,-1 0 0,1 0 0,0 0 16,0 0-16,0 0 0,0 0 0,-1 0 16,1 0-16,0 0 0,0 0 0,0 0 0,8 0 0,1 0 15,-9 0-15,0 0 0,-1 0 0,10 0 0,-9 0 0,8 0 16,-8 0-16,9 0 0,0 0 0,-1 0 0,1 0 0,-1 0 0,1 0 16,-9 0-16,9 0 0,-10 0 0,10 0 0,-9 0 0,0 0 0,8 0 15,1 0-15,-9 0 0,0 0 0,-1 0 0,10 0 0,-9 0 0,0 0 16,0 0-16,-1 0 0,1 0 0,0 0 0,0 0 15,0 0-15,-1 0 0,1 0 0,0 0 16,0 0 15,0 0-31,0 0 0,8 0 16,-8 0-16,0 0 0,0 0 0,-1 0 16,1 0-16,9 0 0,0 0 0,-10 0 0,10 0 0,-9 0 15,0 0-15,8 0 0,-8 0 0,0 0 0,9 0 0,-1 0 0,1 0 0,-1 0 16,-8 0-16,9 0 0,0 0 0,-1 0 0,1 9 0,-9-9 0,8 0 0,1 0 15,0 0-15,8 0 0,-8 0 0,-10 0 0,10 0 0,0 0 0,-1 0 0,-8 0 16,9 9-16,-1-9 0,1 0 0,0 0 0,-1 0 0,-8 0 0,0 0 16,0 0-16,9 0 0,-10 0 0,1 0 0,0 0 0,0 0 0,0 0 15,-1 0-15,1 0 0,0 0 16,0 0-16,0 0 0,0 9 16,-1-9-16,1 0 15,0 0-15,0 0 0,0 0 0,-1 0 16,1 0-16,0 0 15,0 0-15,0 0 16,0 0-16,-1 0 0,1 0 16,0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6:58.42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0,'9'9'0,"0"-9"16,0 0-16,-1 0 15,1 0-15,0 0 16,-9 9-16,9-9 0,0 0 16,-9 9-1,8-9-15,1 0 0,0 0 0,0 0 16,0 0-16,0 0 0,-1 0 16,1 0-16,0 0 0,0 8 0,0-8 0,-1 0 0,1 0 15,0 0-15,0 0 0,0 0 0,0 0 0,-1 0 16,1 0-16,0 0 0,0 0 0,0 0 0,-1 0 0,1 0 0,0 0 15,9 0-15,-9 0 0,-1 0 0,1 0 0,0 0 0,0 0 0,0 0 16,-1 0-16,1 0 0,0 0 16,0 0-1,0 0-15,0 0 0,-1 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00.34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0,'8'0'31,"1"0"-31,0 0 15,-18 0-15,18 0 16,0 0-16,0 0 16,-1 0-1,1 0-15,0 0 0,0 0 0,0 0 16,0 0-16,-1 0 0,1 0 0,0 0 16,0 0-16,0 0 0,-1 0 0,10 0 15,-9 0-15,0 0 16,0 0-16,-1 0 0,1 0 15,0 0-15,0 0 16,0 0-16,-1 0 16,1 0-16,0 0 0,0 0 15,0 0-15,0 0 0,8 0 0,-8 0 0,0 0 16,0 0-16,0 0 0,-1 0 0,1 0 16,0 0-16,0 0 0,-9 8 0,9-8 15,8 0-15,-8 0 0,0 0 16,0 0 15,0 0-15,-1 0-16,1 0 0,0 9 15,0-9-15,0 0 16,-1 0-16,1 0 31,0 0-31,0 0 16,0 0-16,0 0 15,-1 0-15,1 0 0,0 0 0,0 0 16,0 0-16,8 0 0,-8 0 0,9 0 0,-9 0 16,-1 0-16,1 0 0,9 0 0,-9 0 15,-1 0-15,1 0 0,0 0 16,0 0 31,0 0-32,0 0-15,-1 0 16,1 0-16,0 0 16,0 0-16,0 0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01.35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10 0,'9'0'47,"9"0"-47,-10 0 16,1 0-16,0 0 15,-9-9-15,9 9 0,0 0 0,0 0 16,8 0-16,-8 0 0,9 0 16,-10 0-16,10 0 0,9 0 0,-19 0 15,1 0-15,9 0 16,-9 0-16,-1 0 0,1 0 15,0 0-15,0 0 0,0 0 0,8 0 16,-8 0-16,0 0 0,9 0 0,-10 0 0,1 0 16,0 0-16,9 0 0,-9 0 0,-1 0 0,1 0 15,0 0-15,0 0 0,0 0 16,0 0-16,-1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04.19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0,'0'9'0,"9"-9"31,0 0-15,-1 0-16,-8 9 0,9-9 15,9 0-15,-9 0 0,-1 0 0,1 0 0,0 0 16,0 0-16,0 0 0,8 0 0,-8 0 0,0 0 0,0 8 15,0-8-15,-1 0 0,10 0 0,-9 0 0,0 0 0,0 9 0,8-9 0,1 0 16,-1 0-16,1 0 0,-9 0 0,0 0 0,0 0 0,-1 0 0,10 0 16,-9 0-16,0 0 0,8 0 0,-8 0 0,0 0 0,9 0 0,-10 0 0,10 0 15,-9 0-15,0 0 0,8 0 0,1 0 0,-9 0 0,0 0 0,8 0 16,1 0-16,-9 0 0,0 0 0,-1 0 0,10 0 0,0 0 0,-10 0 16,10 0-16,0 0 0,-9 0 0,-1 0 0,1 0 0,0 0 0,0 0 15,0 0-15,-1 0 0,1 0 0,0 0 0,0 0 0,0 0 16,0 0-16,-1 0 47,1 0-47,0 0 15,0 0-15,0 0 16,-1 0 31,1 0 15,0 0-46,-9 9 15,9-9-31,0 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06.23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 0,'9'0'31,"0"0"-15,0 0 15,-1 0 0,1 0-31,0 0 16,0 0-16,0 0 15,0 0-15,-1 0 16,1 0-16,0 0 0,0 0 16,0 0-16,-1 0 0,1 0 0,0 0 0,0 0 15,0 0-15,0 0 0,-1 0 0,1 0 16,0 0-16,0 0 0,0 0 0,-1 0 15,1 0-15,0 0 16,0 0-16,0 0 16,0 0-16,-1 0 15,1 0-15,0 0 16,0 0-16,0 0 16,-1 0-16,1 0 15,0 0-15,0 0 0,0 0 16,0 0-16,-1 0 0,1 9 15,0-9-15,0 0 0,0 0 0,-1 0 16,1 0-16,0 0 0,0 0 16,0 0-16,0 0 47,-1 0-32,1 0-15,0 0 16,0 0-1,0 0 1,-1 0 0,1 8-16,0-8 31,0 0-31,0 0 16,0 0 46,-1 0-46,1 0-1,0 0 1,0 0 31,0 0-32,0 0-15,-1 0 16,1 0-16,0 0 47,0 0-31,0 0-1,-1 0-15,1 0 16,0 0-16,0 0 0,0 0 15,0 0-15,-1 0 0,1 0 16,0 0-16,0 0 0,0 0 16,-1 0-16,1 0 0,0 0 15,0 0-15,0 0 16,0 0-16,-1 0 16,1 0 30,0 0-46,0 0 94,0 0-94,-9 9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07.78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0,'9'0'31,"-9"9"-31,8-9 0,1 9 16,0-9-1,0 0 1,0 0-16,-1 0 0,1 0 16,0 0-16,0 0 15,0 0-15,-9 9 0,9-9 0,-1 0 0,1 0 16,0 0-16,0 0 0,0 0 16,-1 0-16,1 0 0,0 0 0,0 0 0,0 0 15,0 0-15,-1 0 0,1 0 0,0 0 0,0 0 0,0 0 16,-1 0-16,1 0 0,0 0 0,0 0 0,0 9 0,0-9 15,-1 0-15,1 0 0,0 0 0,0 0 0,0 0 16,-1 0-16,1 0 0,0 0 0,0 0 16,0 0-16,0 0 0,-1 0 0,1 0 0,0 0 0,0 0 15,0 0-15,8 0 0,-8 0 0,0 0 16,0 0-16,0 0 0,-1 0 0,1 0 0,0 0 16,0 0-16,0 0 0,-1 0 0,1 0 15,0 0-15,0 0 0,-9 9 0,9-9 16,0 0 62,-1 0-78,1 0 16,0 0-16,0 0 15,0 0 1,0 0-16,-1 0 0,1 0 15,0 0 1,0 0-16,0 0 0,-9 8 16,8-8-16,1 0 0,0 0 15,0 0-15,0 0 0,0 0 0,-1 0 16,1 0-16,0 0 109,0 0-109,0 0 16,-1 0-16,1 0 62,0 0-46,0 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10.12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88 0,'9'0'0,"0"0"31,0 0-16,0 0-15,0 0 0,-1 0 16,1 0-16,0 0 0,0 0 0,0 0 0,8 0 16,-8 0-16,0 0 0,0 0 0,8-9 0,1 9 0,0 0 0,-10 0 0,1 0 15,9 0-15,8 0 0,-8 0 0,0 0 0,-10 0 0,10 0 0,9-8 0,-1 8 16,-8 0-16,-1 0 0,10 0 0,-1-18 0,-8 18 0,-9 0 0,17 0 0,9-9 16,-17 9-16,9 0 0,-10 0 0,10 0 0,-1 0 0,1-9 0,-10 9 15,10 0-15,-1 0 0,1 0 0,-1-8 0,-8 8 0,8 0 0,1 0 0,-1-9 16,-8 9-16,8 0 0,-8 0 0,8 0 0,-17 0 0,18 0 0,-10 0 0,10-9 15,-10 9-15,10 0 0,-10 0 0,1 0 0,-9 0 0,8 0 0,1 0 0,-9 0 16,0 0-16,8 0 0,-8 0 0,9 0 0,-1 0 0,-8 0 0,9 0 0,-9 0 16,0 0-16,-1 0 0,10 0 0,0 0 0,-1 0 0,1 0 15,-9 0-15,8 0 0,-8 0 0,9 0 0,-9 0 0,8 0 0,-8 0 0,9 0 16,-1 0-16,-8 0 0,9 0 0,-9 0 0,8 0 0,-8 0 16,0 0-16,0 0 0,0 0 0,-1 0 0,10 0 0,-9 0 0,0 0 0,-1 0 15,1 0-15,0 0 0,0 0 0,0 0 0,0 0 0,-1 0 0,1 0 16,0 0-16,0 0 0,0 0 15,-9 9-15,9-9 0,-1 0 16,1 0-16,0 0 0,0 0 0,0 0 0,-1 9 16,1-9-16,0 0 0,0 0 0,0 0 0,0 0 0,-1 0 15,1 0-15,9 0 0,-9 0 0,8 0 0,1 8 0,-9-8 0,0 0 16,8 0-16,-8 0 0,0 0 0,8 0 0,-8 0 0,0 0 16,0 0-16,9 9 0,-10-9 0,10 0 0,-9 0 0,0 0 15,-1 0-15,10 0 0,-9 0 0,-9 9 0,9-9 0,0 0 0,-1 0 0,1 0 16,0 0-16,0 0 0,0 0 0,-1 0 15,1 0-15,9 9 0,-9-9 0,8 0 0,-8 0 16,0 0-16,0 0 0,0 0 0,0 0 0,-1 0 0,1 0 0,0 0 16,9 0-16,-1 9 0,-8-9 0,0 0 0,0 0 15,0 0-15,-1 0 0,1 0 0,0 0 0,0 0 0,0 0 16,-9 8-16,8-8 0,1 0 0,9 0 0,0 9 16,-1-9-16,-8 0 0,0 0 0,0 0 0,-1 0 15,1 9-15,0-9 0,0 0 16,0 0-16,-9 9 0,17 0 0,-8-9 0,0 0 15,0 9-15,8-9 0,-8 8 0,9-8 0,-9 0 16,0 0-16,-1 0 0,10 9 0,0-9 0,-18 9 0,8-9 16,10 0-16,-9 0 0,9 9 0,-10-9 0,10 0 0,0 0 15,-10 0-15,10 0 0,0 9 0,-9-9 0,-1 0 0,1 0 0,0 0 16,0 0-16,0 0 0,-1 0 0,1 0 0,0 0 0,0 0 16,0 0 77,0 0-61,-1 0-17,1 0-15,0 0 0,0 0 0,0 0 0,0-9 0,-1 9 0,1 0 0,-9-9 16,9 9-16,0 0 0,0 0 0,-1 0 0,1 0 15,0-9-15,0 9 0,0 0 0,0 0 16,-1-9-16,1 9 0,0-8 0,0 8 16,0 0-16,-1-9 0,1 9 0,0 0 15,0 0-15,0 0 0,-9-9 16,9 9-16,-1 0 0,1 0 0,-9-9 16,9 9-16,-9-9 0,9 9 0,0 0 15,-1 0-15,1 0 0,0 0 0,0 0 16,0-9-16,0 9 0,-1 0 0,1 0 0,0 0 15,0 0-15,0 0 0,-1 0 0,1 0 0,0 0 16,0 0 62,0 0-78,0 0 0,-1 0 16,1 0-1,0 0 32,0 0-47,0 0 16,-1 0 0,1 0-16,0 0 15,0 0-15,0 0 16,8 0-16,1 9 15,-9-9-15,0 0 0,0 9 0,-1-9 0,1 0 16,-9 9-16,9-9 0,0 0 0,0 0 0,-1 0 16,-8 9-16,9-9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13.88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12 0,'9'0'93,"0"0"-61,-1 0-32,1 0 0,0 0 0,0 0 15,0 0-15,0 0 0,8 0 0,-8 0 0,0 0 0,9 0 0,-10 0 16,1 0-16,9 0 0,-1 0 0,1 0 0,9 0 0,-1 0 0,-17 0 0,8 0 16,10 0-16,-9 0 0,8 0 0,-8 0 0,8 0 0,-8 0 0,8 0 0,-17 0 15,9 0-15,-1 0 0,1 0 0,8 0 0,-8 0 0,8 0 0,1 0 16,-27 9-16,26-9 0,-8 0 0,0 0 0,8 0 0,1 0 0,-19 0 0,10 0 15,17 0-15,-17 9 0,0-9 0,8 0 0,-8 0 0,-1 0 0,10 0 0,-18 0 16,17 0-16,-8 0 0,8 0 0,-8 0 0,-1 0 0,1 0 0,-9 0 0,9 0 16,-1 0-16,1 0 0,-1 0 0,-8 0 0,9 0 0,0 0 0,-1 0 0,-8 0 15,9 0-15,-1 0 0,-8 0 0,0 0 0,0 0 0,8 0 0,-8 0 16,9 0-16,-9 0 0,-1 0 0,10 0 0,0 0 0,-1-9 0,-8 9 0,0 0 16,9 0-16,-1 0 0,-8 0 0,9 0 0,-1 0 0,1 0 0,-9 0 0,0 0 15,0 0-15,8-9 0,-8 9 0,0 0 0,8 0 0,1 0 0,-9 0 0,0 0 16,0 0-16,8 0 0,-8 0 0,0 0 0,0 0 0,8 0 0,1 0 15,-9 0-15,8 0 0,1 0 0,0 0 0,-1 0 0,1-9 16,-9 9-16,8 0 0,1 0 0,0 0 0,-1 0 0,-8 0 0,9 0 0,-1 0 16,1 0-16,-9 0 0,0 0 0,8 0 0,-8 0 0,0 0 0,9 0 0,-1 0 15,-8 0-15,0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17.43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 0,'8'0'16,"1"0"46,0 0-62,0 0 31,0 0-15,-1 0 0,1 0-16,0 0 0,9 0 0,-9 0 0,-1 0 0,10 0 15,0 0-15,-1 0 0,10 0 0,-18 0 0,17 0 0,-8 0 0,-1 0 0,1 0 16,0 0-16,-10 0 0,10 0 0,8 0 0,-8 0 0,0 0 0,-1 0 15,-8 0-15,18 0 0,-10 0 0,1 0 0,-9 0 0,8 9 0,-8-9 0,0 0 16,9 0-16,-1 0 0,1 0 0,-9 0 0,0 0 0,8 0 16,-8 0-16,0 0 0,0 0 0,0 0 15,-1 0 48,1 0-32,0 0-31,0 0 47,0 0-31,-1 0-16,1 0 0,0 0 0,0 0 0,0 0 15,0 0-15,-1 0 0,1 0 0,0 0 0,0 0 16,0 0-16,-1 0 0,1 0 0,0 0 15,0 0-15,0 0 0,0 0 0,-1 0 16,1 0-16,0 0 0,0 0 16,0 0-16,-1 0 0,1 0 15,0 0-15,0 0 0,0 0 16,0 0-16,-1 0 0,1-9 47,0 9 31,0 0 16,0 0-94,-1 0 31,1 0-15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15.76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21 0,'9'0'0,"-9"9"0,9-9 16,0 0-1,0 8-15,-1-8 0,1 0 0,0 0 16,0 0-16,0 0 0,8 0 0,-8 0 0,0 0 16,0 0-16,0 0 0,8 0 0,1 0 0,-9 0 0,0 0 0,8 0 0,1 0 15,-1 0-15,1 0 0,-9 0 0,9 0 0,-1 0 0,1 0 0,8 0 16,-8 0-16,-9 0 0,17 0 0,-8 0 0,-1 0 0,10 0 0,-9 0 0,8 0 16,-8 0-16,-10 0 0,19 0 0,-9 0 0,-1 0 0,10 0 0,-1 0 0,-8 0 15,8 0-15,-8 0 0,8 0 0,1 0 0,-18 0 0,35 0 0,-35 0 0,17 0 16,0 0-16,1 0 0,-1-17 0,1 17 0,-1 0 0,1 0 0,-1 0 0,18 0 15,-17 0-15,-1 0 0,9 0 0,-8-9 0,-1 9 0,1 0 0,-1 0 16,10 0-16,-10 0 0,1 0 0,-1 0 0,9-9 0,-8 9 0,-1 0 0,1 0 16,-1 0-16,1 0 0,-1 0 0,0 0 0,-8 0 0,0 0 0,8 0 0,-8 0 15,-9 0-15,8 0 0,-8 0 0,9 0 0,-9 0 0,-1 0 0,1 0 0,0 0 16,0 0-16,0 0 0,-1 0 0,1 0 0,0 0 0,0 0 16,0 0-16,0 0 0,-1 0 0,1 0 15,0 0-15,0 0 0,0 0 0,-1 0 16,-8 9-16,9-9 0,0 0 0,0 0 0,0 0 0,0 0 0,8 9 15,-8-9-15,0 0 0,9 0 0,-10 0 0,1 0 0,0 0 0,9 9 16,-1-9-16,-8 0 0,0 0 0,9 0 0,-1 0 0,1 8 0,-1-8 0,-8 0 16,9 0-16,0 9 0,8-9 0,-17 0 0,17 0 0,-17 9 0,9-9 0,-1 0 15,1 0-15,0 9 0,-1-9 0,-8 0 0,18 9 0,-19-9 0,10 0 16,0 0-16,-1 9 0,-8-9 0,9 0 0,-9 0 0,8 0 0,1 0 0,-9 0 16,8 8-16,-8-8 0,9 0 0,-9 0 0,-1 9 0,1-9 15,0 0-15,0 0 0,0 0 0,0 0 0,-1 0 0,10 9 0,-9-9 16,0 0-16,8 0 0,-8 0 0,0 0 0,0 0 0,8 0 0,-8 9 15,9-9-15,-1 0 0,1 0 0,-9 0 0,0 0 0,8 0 0,-8 0 16,9 0-16,-1 9 0,1-9 0,-9 0 0,9 0 0,-10 0 0,1 0 16,9 0-16,-1 0 0,1 0 0,-9 0 0,9 0 0,-1 8 15,1-8-15,-1 0 0,-8 0 0,9 0 0,0 0 0,-10 0 0,10 0 16,-9 0-16,0 0 0,8 0 0,1 0 0,-9 0 0,8 0 0,1 0 0,0 0 16,-1 0-16,-8 0 0,9 0 0,-1 0 0,1 0 0,0 0 0,8 9 0,-17-9 15,9 0-15,8 0 0,1 0 0,-10 0 0,1 0 0,-1 0 0,10 0 16,-1 0-16,-17 0 0,9 0 0,8 0 0,-8 0 0,8 0 0,-8 0 0,8 0 15,1 0-15,-9 0 0,-10 0 0,19 0 0,-9 0 0,-1 0 0,10 0 0,-10 0 16,1 0-16,-9 0 0,8 0 0,1 0 0,0 0 0,-10 0 0,1-9 0,9 9 16,-9 0-16,0 0 0,8 0 0,-8 0 0,9 0 0,-10 0 0,1 0 0,0 0 15,0 0-15,9 0 0,-10 0 0,1 0 0,9 0 0,-9 0 0,-1 0 16,10 0-16,-9 0 0,0 0 0,8 0 0,1 0 0,-9 0 0,8 0 16,-8 0-16,9 0 0,0 0 0,-10 0 0,10 0 0,0 0 0,-1 0 0,1 0 15,8 0-15,-8 0 0,-9 0 0,0 0 0,8 0 0,1 0 0,0 0 16,-1-8-16,-8 8 0,9 0 0,-1 0 0,-8 0 0,0 0 0,0 0 15,0 0-15,8 0 0,1 0 0,-9 0 0,0 0 0,-1 0 16,10-9-16,-9 9 0,0 0 0,-1 0 0,10 0 0,-9 0 16,0 0-16,0 0 0,-1 0 0,1 0 15,0 0 48,0 0-63,0 0 15,-1 0-15,1 0 0,0 0 0,0 0 0,0 0 16,0 0-16,-1 0 0,1 0 0,0 0 16,0 0-16,0 0 0,-1 0 0,1 0 0,0 0 15,0 0-15,0 0 0,0 0 0,-1 0 0,1 0 16,0 0-16,0 0 0,0 0 0,-1 0 0,1 0 16,0 0-16,0 0 0,0 0 15,0 0 63,-1 0-78,1 0 16,0 0-16,0 0 16,0 0-16,0 0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18.27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0,'9'0'0,"0"0"15,-1 0-15,1 0 16,0 0-16,0 0 0,0 0 16,-1 0-16,1 0 0,0 0 15,0 0-15,0 0 0,0 0 16,-1 0-16,1 0 0,0 0 15,9 0-15,-10 0 0,1 0 0,0 0 0,9 0 0,-9 0 0,-1 0 0,1 0 16,9 0-16,-1 0 0,1 0 0,-9 0 0,9 0 0,-10 0 0,10 0 16,0 0-16,-9 0 0,-1 0 0,1 0 0,9 0 0,-9 0 0,-1 0 15,1 0-15,0 0 0,9 0 0,-9 0 0,-1 0 0,1 0 0,0 0 0,0 0 16,0 0-16,8 0 0,-8 0 0,0 0 0,0 0 0,0 0 16,-1 0-16,1 0 0,0 0 0,0 0 0,0 0 15,-1 0-15,1 0 16,0 0 15,0 0-31,0 0 16,0 0-16,-1 0 0,1 0 0,-9 9 15,9-9-15,0 0 0,0 0 0,-1 0 32,1 0-17,0 0-15,0 0 0,0 0 16,0 0-16,-1 8 15,1-8-15,0 0 47,0 0-31,0 0-16,-1 0 0,1 0 16,0 0-16,0 0 0,0 0 0,0 0 0,-1 9 15,1-9-15,0 0 0,0 0 0,0 0 0,-1 0 0,10 0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20.18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55 0,'8'0'16,"1"0"-16,0 0 15,-9 9-15,9-9 0,0 0 16,-1 0-16,1 9 0,0 0 0,0-9 16,0 0-16,0 0 0,-1 0 0,-8 8 0,9-8 0,0 0 0,0 0 15,0 0-15,-1 9 0,1-9 0,0 0 16,0 0-16,0 0 0,0 0 0,-1 0 0,1 0 16,-9 9-16,9-9 0,0 0 0,0 9 0,-1-9 0,1 0 15,0 0-15,0 0 0,0 0 0,0 0 0,-1 0 16,10 9-16,-9-9 0,0 0 0,-1 0 0,10 0 15,-9 0-15,0 0 0,0 0 0,-1 0 0,10 0 0,-9 0 16,0 0-16,-1 0 0,1 0 0,0 0 0,0 0 0,0 0 0,0 0 16,-1 0-16,1 0 0,0 0 0,0 0 0,0 0 0,0 0 15,-1 0-15,1 0 0,0 0 32,0 0-32,0 0 15,8 0-15,1 0 0,0 0 16,-1 0-16,-8 0 0,0 0 15,0 0-15,-1 0 0,10 0 0,0 0 0,-1 0 16,-8 0-16,9 0 0,-1 0 16,-8 0-16,0 0 0,0 0 47,0 0-47,0 0 0,-1 0 15,1 0 1,0 0-1,0 0 1,0 0 93,-1 0-109,1 0 16,0 0-16,-9-9 234,0 0-171,0 0-47,0 0-16,-9 9 31,0 0-16,9-8 1,-8 8-16,-1 0 16,9-9-16,-9 9 0,0 0 0,0 0 15,9-9-15,-8 9 0,-1-9 0,0 9 16,0 0-16,0 0 0,-8 0 16,-1 0-16,18-9 15,-9 9-15,0 0 0,1 0 0,8-9 0,-9 9 16,0-8-16,0 8 0,0 0 0,0 0 15,1-9-15,-1 9 0,0 0 0,0 0 0,0 0 16,1 0-16,-1 0 0,0 0 0,0 0 0,-9 0 16,10 0-16,-1-9 0,0 9 0,0 0 15,0 0-15,1 0 0,-1 0 16,0 0-16,0 0 16,0 0-1,0 0-15,1 0 16,-1 0-16,0 0 15,0 0-15,0 0 0,0-9 16,1 9-16,-1 0 0,0 0 0,0 0 16,0 0-16,1 0 0,-1 0 0,0 0 15,0 0-15,0 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22.12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9 0,'8'9'0,"1"-9"15,-9 9-15,9-9 16,0 9-16,0-9 0,-1 0 16,1 0-16,0 0 0,0 0 0,0 0 15,-9 9-15,9-9 0,-1 0 0,10 0 0,-9 0 16,0 9-16,8-9 0,1 8 0,-9-8 15,0 0-15,-1 0 0,1 0 0,-9 9 0,18-9 0,-9 0 16,-1 0-16,1 0 0,0 0 0,0 0 0,0 0 0,0 0 16,-1 0-16,1 0 0,0 0 0,0 0 0,0 0 0,-1 0 15,1 0-15,0 9 0,0-9 0,0 0 0,0 0 16,-1 0-16,1 0 0,0 0 0,0 0 0,0 0 0,-1 0 0,10 0 0,0 0 16,-9 0-16,8 0 0,1 0 0,0 0 0,8 0 0,-8 0 0,-10 0 15,10 0-15,0-9 0,8 9 0,-8 0 0,-1 0 0,10 0 0,-1 0 0,-17 0 16,9 0-16,8 0 0,-8 0 0,8-9 0,-8 9 0,8 0 0,1 0 0,-9 0 15,8 0-15,0 0 0,1 0 0,-9-8 0,8 8 0,1 0 0,-10 0 16,1 0-16,8 0 0,-8-9 0,8 9 0,-8 0 0,8 0 0,1 0 0,-9 0 16,8 0-16,0 0 0,-8 0 0,9-9 0,-19 9 0,19 0 0,-1 0 0,-8 0 15,8 0-15,-8 0 0,8-9 0,-8 9 0,0 0 0,8 0 0,1 0 0,-19 0 16,10 0-16,0 0 0,-1 0 0,1 0 0,-9 0 0,8 0 0,1-9 0,9 9 16,-10 0-16,1 0 0,-9 0 0,8 0 0,1 0 0,0 0 0,-1 0 0,-8-9 15,18 9-15,-10 0 0,1 0 0,-1 0 0,1 0 0,0 0 16,-1 0-16,1 0 0,-9 0 0,8 0 0,-8 0 0,9 0 0,-9 0 0,0 0 15,8 0-15,-8 0 0,9 0 0,-1 0 0,1 0 0,0 0 0,-10 0 16,10 0-16,-9-8 0,0 8 0,-1 0 0,10 0 0,-9 0 0,9 0 16,-10 0-16,1 0 0,0 0 0,0 0 0,9 0 0,-10 0 0,1 0 15,0 0-15,0 0 0,8 0 0,-8 0 0,0 0 0,9 0 16,-9 0-16,-1 0 0,1 0 0,0 0 0,0 0 0,0 0 0,8 8 0,-8-8 16,0 0-16,0 0 0,0 0 0,8 0 0,-8 0 0,0 0 15,0 0-15,8 0 0,-8 0 0,9 0 0,-9 0 0,8 0 0,1 0 16,-9 0-16,-1 0 0,1 0 0,9 0 0,-9 0 0,0 0 0,8 0 15,-8 0-15,9 0 0,-18 9 0,8-9 0,1 0 0,0 0 0,0 0 16,0 0-16,0 0 0,-1 9 0,1-9 0,0 0 16,0 0-16,0 0 0,-1 0 0,1 0 0,0 9 15,9-9-15,-9 0 0,-1 0 0,10 0 0,-9 0 0,0 0 16,8 0-16,-8 0 0,0 0 0,0 0 0,0 0 0,-1 0 0,1 0 16,0 0-16,0 0 0,0 0 0,0 0 0,-1 0 0,1 0 15,0 0-15,0 9 0,0-9 16,-1 0 31,1 0-47,0 0 15,0 0-15,0 0 0,0 0 0,-1 0 16,1 0-16,0 0 0,0 0 0,0 0 16,-1 0-16,1 0 0,0 0 0,0 0 0,9 0 0,-10 0 0,1 0 15,0 0-15,0 0 0,0 0 0,-1 0 0,1 0 0,0 0 16,0 0-16,0 0 0,0 0 0,-1 0 0,1 0 0,0 0 31,0 0-31,0 0 16,-1 0-16,1 0 0,0 0 15,0 0-15,0 0 16,0 0 0,-1 0-16,1 0 62,0 0-62,0 0 16,0 0-16,-1 9 0,1-9 15,9 0-15,0 0 16,-1 0-16,-8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24.34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0,'9'0'0,"-1"0"15,1 0 1,0 0-16,0 0 0,0 0 16,8 8-16,1 1 0,-9-9 0,0 0 15,8 0-15,-8 9 0,0-9 0,9 0 0,-10 0 0,1 0 16,18 9-16,-1-9 0,-8 9 0,-1-9 0,1 0 0,8 0 0,-17 0 15,9 0-15,8 0 0,-8 9 0,8-9 0,1 0 0,-9 0 0,8 0 0,-8 0 16,8 8-16,-17-8 0,17 0 0,10 9 0,-10-9 0,-17 0 0,17 0 0,-8 0 16,9 0-16,-10 9 0,1-9 0,8 0 0,-8 9 0,-9-9 0,17 0 0,-8 0 15,-1 0-15,1 0 0,0 0 0,-9 0 0,8 0 0,1 0 0,-9 0 16,8 0-16,-8 0 0,9 0 0,-1 0 0,1 0 0,0 0 0,-10 0 16,10 0-16,-9 0 0,0 0 0,8 0 0,1 0 0,0 0 0,-10 0 0,10 0 15,9 0-15,-10 0 0,10 0 0,-10 0 0,10 0 0,-18 0 0,17 0 0,-8 0 16,8 0-16,-8 0 0,8 0 0,-8 0 0,8 0 0,1 0 0,-1 0 0,1 0 15,-1 0-15,9 0 0,-17 0 0,17 0 0,-8 0 0,-1 0 0,10 0 0,-10 0 16,9 0-16,-8 0 0,8 0 0,-8 0 0,-1 0 0,18 0 0,-9 0 0,-8 0 16,-1 0-16,1 0 0,-1 0 0,9 0 0,-8 0 0,-1 0 0,1 0 15,-1 0-15,-8-9 0,8 9 0,1 0 0,-10 0 0,10 0 0,-18 0 0,17 0 16,-8 0-16,-1 0 0,1 0 0,0-9 0,-1 9 0,10 0 0,-18 0 16,8 0-16,-8 0 0,9 0 0,-9-9 0,8 9 0,1 0 15,0 0-15,-10 0 0,1 0 0,9 0 0,-9 0 0,-1-8 0,1 8 16,0 0-16,0 0 0,0 0 0,0 0 15,-1 0-15,1 0 47,0 0-47,0 0 0,0 0 16,-1 0-16,1 0 0,0 0 0,9 0 0,-9 0 0,8 0 16,-8 0-16,0 0 0,0 0 0,-1 0 0,10 0 0,-9 0 0,9 0 15,-10 0-15,1 0 0,0 0 0,0 0 0,0 0 0,8 0 0,-8 0 16,9 0-16,-9 0 0,-1 0 0,1 0 0,9 0 0,-9 0 0,-1 0 15,1 0-15,0 0 0,9 0 0,-9 0 0,-1 0 0,1 0 0,0 0 0,0 0 16,9 0-16,-10 0 0,10 0 0,-9 8 0,0-8 16,-1 0-16,1 0 0,0 0 0,0 0 0,0 0 0,0 0 15,8 9-15,-8-9 0,0 0 0,0 9 0,-1-9 16,1 0-16,0 0 0,0 0 0,0 0 0,0 0 0,-1 0 0,1 0 0,0 0 16,-9 9-16,18-9 0,-10 0 0,1 0 0,0 0 0,9 9 0,-1-9 15,-8 0-15,0 0 0,0 0 0,8 0 0,-8 0 0,9 0 16,-9 0-16,0 9 0,-1-9 0,10 0 0,-9 8 15,0-8-15,8 0 0,-8 0 0,0 0 0,9 0 0,-10 0 16,1 0-16,0 9 0,0-9 0,0 0 0,8 0 0,-8 0 0,0 0 16,0 0-16,8 0 0,-17 9 0,18-9 0,-9 0 0,0 0 0,-1 0 0,1 0 15,0 0-15,0 0 0,0 0 0,0 0 0,-1 0 0,1 0 16,0 0-16,0 0 0,0 0 0,0 0 0,-1 0 16,1 0-16,0 0 0,0 0 0,0 0 0,-1 0 15,1 0-15,0 0 0,0 0 0,0 0 0,0 0 0,-1 0 16,1 0-16,0 0 0,0 0 0,0 0 0,-1 0 0,1 0 15,0 0-15,0 0 0,0 0 0,0 0 0,-1 0 0,1 0 0,0 0 16,0 0-16,0 0 0,-1 0 0,1 0 0,0 0 0,0 0 0,9 0 0,-10 0 0,1 0 16,9 0-16,-9 0 0,8 0 0,-8 0 0,9 0 15,-9 0-15,8 0 0,-8 0 0,0 0 0,0 0 0,8 0 0,-8 0 16,0 0-16,0 0 0,8 0 0,-8 0 0,9 0 0,0 0 0,-1 0 16,-8 0-16,0 0 0,8 0 0,1 0 0,0 0 0,-9 0 0,-1 0 0,10 0 15,0 0-15,-10 0 0,1 0 0,0 0 0,9 0 0,-9 0 0,-1 0 16,1 0-16,0 0 0,0 0 0,0 0 0,-1 0 47,1 0-16,0 0-31,-9-9 0,9 9 16,0 0-1,0 0-15,-1 0 0,1 0 0,0 0 0,9 0 0,-10 0 16,1 0-16,0 0 0,0 0 0,9 0 0,-10 0 0,1 0 0,0 0 0,0 0 15,0 0-15,-1 0 0,1 0 0,9 0 0,-9 0 0,8 0 0,1 0 16,-9 0-16,8 0 0,-8 0 16,0 0-16,0 0 0,0 0 15,0 0-15,-1 0 0,1 0 16,0 0 0,0 0-16,0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31.70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34 0,'8'0'31,"1"0"-15,0 0-16,0 0 15,0 0 1,0 0-16,-1 0 0,1 0 0,9 0 0,-1 0 0,1 0 16,-9-9-16,9 9 0,-1 0 0,1 0 0,-1 0 0,-8 0 0,9 0 15,8 0-15,1 0 0,-9-8 0,-1 8 0,10 0 0,-10 0 0,10 0 16,-1 0-16,-17 0 0,26 0 0,-17 0 0,0 0 0,8 0 16,0-9-16,-8 9 0,0 0 0,-9 0 0,8 0 0,1 0 0,-1 0 0,-8 0 15,0 0-15,9 0 0,-1 0 0,1 0 0,-9 0 0,0 0 0,-1 0 0,1 0 16,0 0-16,0 0 0,0 0 0,0 0 0,-1 0 78,1 0-78,0 0 0,9 0 16,-1 0-16,-8 0 0,0 0 15,0 0-15,8 0 0,-8 0 0,0 9 16,0-9-16,0 0 15,-1 0-15,1 0 32,0 0-32,0 0 15,0 0-15,0 0 0,-1 0 0,1 0 16,0 0-16,-9 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33.29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0,'9'0'0,"-1"0"0,1 0 0,0 0 16,0 0-16,8 0 0,-17 9 15,9-9-15,0 0 0,0 0 16,0 0-16,-9 9 0,9-9 31,-1 0-31,10 0 0,-9 0 16,0 9-16,-1-9 0,10 0 0,-9 0 0,0 0 15,0 0-15,8 0 0,-8 0 0,0 0 0,9 0 0,8 0 0,-17 8 0,0-8 16,8 0-16,10 0 0,-18 0 0,8 0 0,-8 0 0,9 0 0,8 0 0,1 0 16,-10 0-16,1 0 0,-1 0 0,-8 0 0,18 0 0,-10 0 0,1 0 0,0 0 15,-1 0-15,-8 0 0,9 0 0,-9 0 0,8 0 0,1 0 16,-9 0-16,-1 0 0,1 0 0,0 0 47,0 0-32,0 0-15,0 0 0,-1 0 0,1 0 16,0 0-16,9 0 0,-9 0 0,-1 0 0,1 0 0,9 0 16,-9 0-16,-1 0 0,1 0 0,0 0 0,0 0 0,9 0 0,-10 0 15,1 0-15,0 0 0,0 0 0,0 0 16,-1 0-16,1 0 15,0 0 64,0 0-79,0 0 15,0 0-15,-1 0 94,1 0-78,0 0-16,0 0 15,0 0 79,-1 0-94,1 0 16,0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36.86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0,'0'9'47,"9"-9"-32,0 0-15,0 0 0,-9 9 0,8-9 0,1 0 16,0 0-16,0 0 0,0 0 0,-1 0 15,1 0-15,0 0 0,0 0 0,0 0 0,0 0 16,-1 9-16,1-9 0,0 0 0,0 0 16,0 0-16,-1 0 0,1 0 0,0 0 0,0 0 0,0 0 15,0 0-15,-1 0 0,1 0 0,9 9 0,-9-9 0,-1 0 16,1 0-16,9 0 0,-9 0 0,0 0 0,-1 0 0,1 0 0,0 0 16,0 0-16,0 0 0,-1 0 0,1 0 0,0 0 0,0 0 0,0 0 15,0 0-15,-1 0 0,1 0 0,0 0 0,0 0 0,0 0 16,0 0-16,8 0 0,1 0 0,-9 0 0,-1 0 0,1 0 15,0 0-15,0 0 0,9 0 0,-10 0 0,1 0 0,0 0 16,9 0-16,-10 0 0,1 0 0,0 0 0,9 0 0,-9 0 0,-1 0 16,1 0-16,0 0 0,0 0 0,0 0 0,8 0 15,1 0-15,-9 0 0,8 0 125,1 0-109,-9 0 31,0 0-47,-1 0 0,1 0 15,0 0-15,0 0 0,0 0 16,0 0-16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38.28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0,'8'0'0,"1"0"16,0 0 15,0 0-31,0 0 0,0 0 16,-1 0-16,1 0 0,0 0 15,0 0-15,0 0 0,-1 0 0,1 0 0,0 0 0,9 0 16,-9 0-16,-1 0 0,1 0 0,0 0 0,0 0 0,8 0 0,-8 0 16,0 8-16,9-8 0,-9 0 0,-1 0 0,10 0 15,-9 0-15,0 0 0,-1 0 0,1 0 0,0 0 0,0 0 16,0 0-16,0 0 0,-1 0 0,10 0 0,0 0 0,-1 0 15,1 0-15,-9 0 0,8 0 0,-8 0 0,0 0 16,0 0-16,9 0 0,-10 0 0,1 0 0,9 0 16,-1 0-16,-8 0 0,9 0 0,0 0 0,-1 0 15,-8 0-15,9 0 0,-10 0 0,10 0 16,-9 0-16,0 0 0,0 0 0,-1 0 0,1 0 16,0 0-16,0 0 0,0 0 0,-1 0 0,1 0 0,0 9 0,0-9 15,0 0-15,0 0 0,8 0 0,-8 0 0,9 0 16,-1 0-16,1 0 0,-9 0 0,0 0 15,-1 0-15,10 0 0,-9 0 0,0 0 16,-9 9-16,8-9 63,1 0-63,0 0 15,0 0 95,0 0-110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41.03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71 0,'0'9'0,"9"-9"0,0 0 15,-1 0-15,1 0 0,0 9 16,0-9-16,0 0 0,-9 9 0,8-9 0,1 0 16,0 0-16,0 8 0,0-8 0,0 0 0,-1 0 15,1 0-15,0 0 0,9 0 0,-10 0 0,1 0 0,0 0 0,0 0 16,0 0-16,8 9 0,-8-9 0,0 0 0,0 0 0,8 0 0,1 0 0,0 0 16,-9 0-16,8 0 0,1 0 0,-1 0 0,1 0 15,0 0-15,-1 0 0,1 0 0,-9 0 0,8 0 0,1 0 0,0 0 16,-1 0-16,-8 0 0,9 0 0,8 0 0,1 0 0,-10 0 0,10 0 0,-10 0 15,10 0-15,-1 0 0,1 0 0,-1 0 0,-8 0 0,0 0 0,-1 0 16,1 0-16,8 0 0,1 0 0,-10 0 0,10 0 0,-9 0 0,8 0 0,0 0 16,1 0-16,-1 0 0,1 0 0,-1 0 0,10 0 0,-10 0 0,0 0 0,10-9 15,-19 9-15,19 0 0,-10 0 0,9-8 0,-8 8 0,17 0 0,-18 0 0,1-9 16,8 9-16,0 0 0,-8 0 0,8-9 0,0 9 0,-8 0 0,17 0 0,-18 0 16,10 0-16,-1-9 0,-9 9 0,10 0 0,-1 0 0,9-9 0,-9 9 15,1 0-15,-1 0 0,9 0 0,-9 0 0,1-8 0,-1 8 0,0 0 0,9 0 16,-8-9-16,-1 9 0,0 0 0,18 0 0,-18 0 0,1 0 0,17 0 0,-27-9 15,9 9-15,-8 0 0,8 0 0,-9 0 0,10 0 0,-10 0 0,18 0 0,-17-9 16,8 9-16,-9 0 0,1 0 0,-1 0 0,1 0 0,-10 0 0,19 0 0,-10 0 16,1 0-16,-10-9 0,10 9 0,-1 0 0,-17 0 0,9 0 0,8 0 15,-8-9-15,8 9 0,-8 0 0,0 0 0,-10 0 0,10 0 0,0 0 0,-1 0 0,1 0 16,-9 0-16,8 0 0,1 0 0,-9 0 0,0 0 0,-1 0 0,10-8 0,-9 8 16,0 0-16,0 0 0,-1 0 0,1 0 0,0 0 0,9 0 0,-1 0 15,-8 0-15,0 0 0,0 0 0,0 0 0,8 0 0,-8 0 0,9 0 16,-10 0-16,1 0 0,0 0 0,0 0 0,0 0 0,0 0 0,8 0 15,-8 0-15,9 8 0,-1-8 0,1 9 0,-9-9 0,0 0 16,-1 0-16,1 0 0,0 0 0,0 9 0,0-9 0,0 0 0,8 0 16,-8 0-16,0 0 0,0 9 0,8-9 15,-8 0-15,0 0 0,9 0 0,-1 9 0,1-9 16,-9 0-16,-1 0 0,1 0 0,0 0 0,0 0 0,0 0 16,8 0-16,-8 9 0,0-9 0,0 0 0,0 0 0,8 0 15,1 0-15,-9 0 0,0 0 0,-1 0 0,10 0 0,0 0 16,-10 8-16,10-8 0,0 0 0,-9 9 15,8-9-15,-8 0 0,0 0 0,8 0 0,-8 0 0,0 0 16,0 0-16,0 0 0,8 9 0,1-9 0,-9 0 16,0 0-16,-1 0 0,1 0 0,9 9 0,-9-9 0,0 0 0,-1 0 15,1 0-15,0 0 0,9 0 0,-1 9 0,-8-9 16,0 0-16,0 0 0,0 0 0,-1 0 0,1 0 16,0 0-16,0 8 0,0-8 0,0 0 15,-1 0-15,1 0 0,0 0 0,0 0 16,0 0 31,-1 0-47,1 0 15,0 0-15,0 0 0,0 0 0,8 0 16,-8 0-16,0 0 0,0 0 0,0 0 0,-1 0 0,1 0 0,0 0 0,0 0 16,0 0-16,0 0 0,-1 0 0,1 0 0,0 0 0,0 0 15,0 0-15,-1 0 0,1 0 0,0 0 0,0 0 0,9 0 0,-10 0 16,1 0-16,0 0 0,0 0 0,0 0 0,8 0 0,-8 0 15,0 0-15,9 0 0,-10 0 0,1 0 0,0 0 16,0 0-16,0 0 0,-1 0 0,1 0 16,0 0-16,0 0 0,0 0 0,0 0 15,-1 0-15,1 0 0,9 0 0,-9 0 16,0 0-16,-1 0 16,1 0 15,0 0-31,0 0 15,0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20.15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29 0,'9'0'16,"0"0"-1,-1 0-15,1 0 16,0 0-16,0 0 0,0 0 15,0 0-15,-1 0 0,10 0 0,-9 0 0,0 0 0,-1 0 16,1 0-16,9 0 0,0 0 0,-10 0 0,1 0 0,9 0 0,-1 0 0,-8 0 16,9 0-16,8 0 0,-17 0 0,18 0 0,-1 0 0,-8-9 0,-9 9 0,17 0 15,1 0-15,-10 0 0,10-9 0,-1 9 0,1 0 0,-1 0 0,9 0 0,-8 0 16,-1 0-16,18 0 0,-17-9 0,-1 9 0,9 0 0,-8 0 0,-1 0 0,10 0 16,-1 0-16,-9 0 0,10 0 0,8 0 0,-9 0 0,0 0 0,1 0 0,17 0 15,-27 0-15,9 0 0,1 0 0,-1 0 0,9 9 0,-9-9 0,0 0 16,1 0-16,-1 9 0,9-9 0,-17 0 0,8 0 0,-9 0 0,1 9 0,8-9 15,-8 0-15,8 0 0,-9 0 0,1 9 0,-1-9 0,-8 0 0,17 0 0,-17 0 16,8 0-16,1 8 0,8-8 0,-17 0 0,8 0 0,0 0 0,1 0 0,-9 0 16,8 9-16,-8-9 0,8 0 0,1 0 0,-1 0 0,-8 0 0,8 0 0,-8 0 15,8 0-15,-8 9 0,8-9 0,1 0 0,-10 0 0,10 0 0,-1 0 0,-8 0 16,8 0-16,1 0 0,-9 0 0,8 0 0,0 0 0,-17 0 0,18 0 0,-10 0 16,10 0-16,-1 0 0,-8 0 0,8 0 0,1 0 0,-10 0 0,10 0 15,-1 0-15,-8 0 0,9 0 0,-1 0 0,-17 0 0,17 0 0,1 0 0,-1 0 16,-8 0-16,8 0 0,1 0 0,-1 0 0,1 0 0,-10 0 0,10 0 0,-10 0 15,10 0-15,-18 0 0,17 0 0,1 0 0,-10 0 0,1 0 0,-1 0 0,1 0 16,-9 0-16,9 0 0,-1 0 0,1 0 0,-1 0 0,-8 0 0,9 0 16,-9 0-16,8 0 0,-8 0 0,9 0 0,-1 0 0,-8 0 0,0 0 0,0 0 15,9 0-15,-1 0 0,-8 0 0,9 0 0,-9 0 0,-1 0 0,1 0 16,9 0-16,-9 0 0,-1 0 0,1 0 0,0 0 0,0 0 0,9 0 0,-10 0 16,10 0-16,-9 0 0,0 0 0,-1 0 0,10 0 0,-9 0 15,0 0-15,0 0 0,-1 0 0,1 0 0,9 0 0,-9 0 16,-1 0-16,10 0 0,0 0 0,-9 0 0,8 0 0,-17-9 0,18 9 15,-1 0-15,-8 0 0,0 0 0,0 0 0,9 0 0,-1 0 0,-8 0 0,0 0 16,0 0-16,8 0 0,1-9 0,-9 9 0,8 0 0,1 0 0,-9 0 16,0 0-16,0 0 0,8 0 0,-8 0 0,0 0 0,0 0 0,8 0 15,-8 0-15,0 0 0,0 0 0,0 0 16,-1 0 46,1 0-46,0 0-16,0 0 0,0 0 0,-1 0 0,1 0 0,0 0 16,0 0-16,0 0 0,0 0 0,8 0 0,-8 0 0,0 0 0,8 0 15,-17 9-15,9-9 0,9 0 0,-9 0 0,0 0 0,8 0 0,-8 0 16,0 0-16,0 0 0,-1 0 0,1 0 0,0 0 0,9 0 16,-9 0-16,-1 0 0,-8 9 0,9-9 0,0 0 0,0 0 0,0 0 0,-1 0 15,1 0-15,9 0 0,0 0 16,-18 9-16,8-9 0,1 0 0,0 0 0,0 0 15,0 0-15,-9 9 16,8-9 15,1 0-15,0 0-16,0 0 16,9 0-16,-1 0 0,-8 0 0,9 0 0,-10 0 0,10 0 15,0 0-15,-9 0 0,-1 0 0,10 9 0,0-9 0,-9 0 0,8 0 0,1 0 16,-1 0-16,-8 0 0,0 0 0,9 0 0,-1 0 0,-8 0 0,0 8 0,0-8 15,0 0-15,8 0 0,-8 0 0,0 0 0,0 0 0,0 0 16,-1 0-16,1 0 0,0 0 0,0 0 16,0 0-16,-1 0 0,1 0 15,0 0-15,0 0 0,0 0 16,0 0-16,-1 0 0,1 0 16,0 0 140,0 0-141,0 0-15,-1 0 16,1 0-16,0 0 0,0 0 0,0 0 16,0 0-16,-1 0 0,1 0 0,0 0 15,0 0-15,0 0 0,-1 0 0,1 0 16,0 0-16,0 0 62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45.59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21 0,'9'0'15,"0"0"1,-1 0-16,1 0 0,0 0 16,0 0-16,0 0 0,-1 0 15,1 0-15,0 0 0,0 0 16,0 0-16,0 0 0,-1 0 0,1 0 0,0 0 15,0 0-15,0 0 0,-1 0 0,1 0 0,9 0 0,-9 0 16,8 0-16,-8 0 0,0 0 0,0 0 0,8 0 0,-8 0 0,0 0 0,0 0 16,0 0-16,8 0 0,1 0 0,-9 0 0,9-9 0,-1 9 0,1 0 15,-1 0-15,-8 0 0,0 0 0,9 0 0,-9 0 0,8 0 0,-8 0 16,9 0-16,-1 0 0,1 0 0,0 0 0,-1 0 0,1 0 0,-1 0 16,-8 0-16,9 0 0,-9 0 0,0 0 0,-1 0 0,10 0 0,-9 0 15,0 0-15,-1 0 0,1 0 0,0 0 0,0 0 0,0 0 16,0 0-16,-1 0 0,1 0 15,0 0-15,0 0 0,0 0 16,-1 0-16,1 0 16,0 0-16,0 0 15,0 0-15,0 0 16,-1 0-16,1 0 16,0 0-16,0 0 15,0 0-15,-1 0 0,1 0 47,-9 9-47,9-9 16,0 0-16,0 0 0,0 0 15,-1 0-15,1 0 0,0 0 0,-9 9 0,9-9 0,0 0 16,-1 0-16,1 0 0,0 0 0,0 0 0,0 0 0,0 0 16,-1 0-16,1 0 0,0 0 0,0 0 15,0 9-15,0-9 0,-1 0 0,1 0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47.16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0,'0'9'16,"8"-9"-16,1 0 31,0 0-31,-9 9 0,9-9 0,0 0 0,-9 9 16,9-9-16,-1 0 0,1 0 0,0 0 0,0 0 15,0 0-15,8 0 0,-17 8 0,9-8 0,0 0 0,0 0 0,8 0 0,-8 0 16,9 0-16,-9 0 0,0 0 0,-1 0 0,10 0 0,0 0 0,-1 0 16,1 0-16,-9 0 0,0 0 0,-1 0 0,10 0 0,-9 0 0,0 0 15,-1 0-15,1 0 0,9 0 0,0 0 0,-10 0 0,1 0 0,0 0 16,0 0-16,8 0 0,-8 0 0,0 0 0,0 0 0,9 0 15,-10 0-15,10 0 0,-9 0 0,0 0 0,-1 0 0,1 0 0,9 0 16,-9 0-16,0 0 0,-1 0 0,10 0 0,0 0 0,-10 0 0,1 0 16,0 0-16,0 0 0,9 0 0,-10 0 0,1 0 0,0 0 0,9 0 15,-10 0-15,1 0 0,0 0 16,0 0-16,0 0 0,0 0 0,-1 0 16,1 0-16,0 0 15,0 0-15,0 0 16,0 0-16,-1 0 15,1 0-15,0 0 32,0 0-1,0 0-31,-1 0 0,1 0 16,9 0-1,-9 0-15,0 0 16,-1 0-1,1 0-15,0 0 0,0 0 16,0 0-16,-1 0 0,1 0 0,9 0 16,-9 0-16,0 9 0,-1-9 0,1 0 15,0 0-15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7:50.44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0,'8'0'32,"1"0"-17,0 0-15,0 0 16,0 0-16,0 0 16,-1 0-16,1 0 0,0 0 0,0 0 0,0 0 15,0 9-15,8-9 0,-8 0 0,0 0 0,8 0 16,1 0-16,0 0 0,-9 0 0,8 0 0,-8 0 0,9 0 15,-1 0-15,-8 0 0,0 0 0,9 0 0,-1 0 0,-8 0 16,9 0-16,-10 0 0,1 0 0,0 0 0,0 0 0,0 0 16,8 0-16,1 0 0,-9 0 0,0 0 0,-1 0 0,1 0 15,0 0-15,0 0 0,0 0 0,0 0 0,-1 0 16,1 0-16,0 0 0,0 0 0,0 0 16,-1 0-16,1 0 0,0 0 0,0 0 0,0 0 15,0 0-15,-1 0 0,1 0 0,0 0 0,0 0 0,0 0 16,-1 0-16,1 0 0,0 0 0,0 0 15,0 0-15,0 0 0,-1 0 16,1 0 0,0 0-16,0 0 15,0 0-15,-1 0 16,1 0-16,0 0 0,0 0 16,0 0-16,0 0 0,-1 0 15,1 0-15,9 0 0,-9 0 16,0 0-16,-1 0 0,1 0 0,0 0 0,0 0 15,0 0-15,-1 0 0,1 0 0,0 0 0,0 0 16,0 0-16,0 0 0,-1 0 0,1 0 0,0 0 16,9 0-16,-18 9 0,8-9 0,1 0 0,0 0 15,0 0-15,0 0 0,0 0 0,-1 0 16,1 0-16,0 0 47,0 0-16,0 0-31,-9 9 0,8-9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8:01.00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 0,'9'9'109,"0"-9"-93,-9 8-16,8-8 0,1 0 0,9 0 16,-9 0-16,-1 0 0,1 0 0,0 0 0,9 0 15,-9 0-15,8 0 0,-8 0 0,9 0 0,-10 0 0,10 0 0,-9 9 16,0-9-16,0 0 0,8 0 0,-8 0 0,17 0 0,-17 0 0,0 0 0,9 0 15,-1 0-15,1 0 0,8 0 0,-17 0 0,9 0 0,0 0 0,-1 0 0,10 0 16,-10 0-16,-8 0 0,9 0 0,-1 0 0,1 0 0,9 0 0,-10 0 0,10 0 16,-19 0-16,10 0 0,0 0 0,17 0 0,-17 0 0,-1 0 0,1 0 15,8 0-15,1 0 0,-1 0 0,-17 0 0,9 0 0,-1 0 0,10 0 0,-10 0 16,1 0-16,9 0 0,-19 0 0,10 0 0,0 0 0,8 0 0,-8 0 0,8 0 16,-17 0-16,9 0 0,17 0 0,-17 0 0,-1 0 0,1 0 0,0 0 0,8 0 15,-17 0-15,8 0 0,10 0 0,-18 0 0,8 0 0,-8 0 0,18 0 0,-19 0 16,10 0-16,0 0 0,-1 0 0,-8 0 0,9 0 0,-1 0 0,1 0 15,9 0-15,-19 0 0,10 0 0,0 0 0,-1 0 0,1 0 0,8 0 0,-17 0 16,9 0-16,-1 0 0,10 0 0,-18 0 0,17 0 0,-17 0 0,9 0 0,-1 0 16,10 0-16,-10 0 0,1-9 0,9 9 0,-19 0 0,10 0 0,0 0 0,8 0 15,-8 0-15,8 0 0,-8 0 0,8 0 0,-17 0 0,18 0 0,-10 0 0,10-8 16,-1 8-16,-8 0 0,8 0 0,-8 0 0,8 0 0,1 0 0,-10 0 16,10 0-16,-18 0 0,17 0 0,1 0 0,-10 0 0,10 0 0,-10 0 0,1 0 15,-9 0-15,17 0 0,-8 0 0,0 0 0,-1 0 0,1 0 0,-9 0 0,8 0 16,1 0-16,0 0 0,-1 0 0,-8 0 0,9 0 0,-10 0 0,10 0 0,0 0 15,-1 0-15,1 0 0,0 0 0,-10 0 0,1 0 0,0 0 0,9 0 16,-1 0-16,-8 0 0,9 0 0,-9 0 0,-1 0 0,1 0 16,9 0-16,-9 0 0,8 0 0,1 0 0,-9 0 0,8 0 0,1 0 15,-9 0-15,0 0 0,0 0 0,-1 0 0,1 0 0,9 0 0,-9 0 16,-1 0-16,1 0 0,0 0 0,0 0 0,0 0 0,0 0 16,-1 0-16,1 0 0,0 0 0,0 0 15,0 0 16,0 0-31,-1 0 0,10 0 16,-9 0-16,0 0 0,-1 0 0,10 0 0,0 0 0,-1 0 16,1 0-16,-9 0 0,0 0 0,8 0 0,1 0 0,-9 0 0,0 0 0,-1 0 15,10 0-15,0 0 0,-1 0 0,-8 0 0,9 0 0,-9 0 0,-1 0 16,1 0-16,9 0 0,-9 0 0,-1 0 0,1 0 0,0 0 0,0 0 16,0 0-16,0 0 15,-1 0 16,1 0-31,0 0 16,0 0-16,0 0 0,-1 0 0,1 0 16,0 0-16,9 0 0,-9 0 0,-1 0 0,1 8 15,9-8-15,-9 0 0,8 0 0,-8 0 0,9 0 0,-9 0 16,-1 0-16,1 0 0,0 9 0,0-9 0,0 0 0,0 0 0,-1 0 16,1 0-16,0 0 0,0 0 0,0 0 15,-1 0-15,1 0 0,0 0 0,-9 9 0,9-9 0,0 0 16,0 0-16,-1 0 0,1 0 15,-9 9 17,9-9-32,0 0 15,0 0-15,-1 0 0,1 0 16,0 0-16,0 9 16,0-9-16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8:02.19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0,'0'8'16,"8"-8"15,1 0-16,0 9-15,0-9 0,0 0 0,-1 9 0,1-9 16,0 0-16,9 0 0,-9 0 0,-1 0 0,10 0 0,-9 0 16,0 0-16,-1 0 0,10 0 0,-9 9 0,0-9 0,8 0 0,-8 0 0,9 0 15,-1 0-15,1 0 0,-9 0 0,0 0 0,8 0 0,1 0 0,0 0 16,-1 0-16,-8 0 0,9 0 0,-1 0 0,1 0 0,9 0 0,-19 0 0,10 0 16,0 0-16,8 0 0,1 0 0,-10 0 0,10 0 0,-1 0 0,1 0 0,-1 0 15,-8 0-15,8 0 0,1 0 0,-19 0 0,19 0 0,-10 0 0,1 0 16,9 0-16,-10 0 0,-8 0 0,0 0 0,8 0 0,-8 0 0,0 0 0,0 0 15,0 0-15,0 0 0,8 0 0,-8 0 0,0 0 0,0 0 16,-1 0 15,1 9-15,0-9-16,0 0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8:10.65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0,'0'21'0,"21"-21"32,0 0-32,0 0 15,1 0-15,-1 0 0,0 0 16,0 0-16,0 21 0,0-21 16,1 0-16,-1 0 0,0 0 15,0 0-15,0 0 0,0 0 0,1 0 16,-1 0-16,0 0 0,0 0 0,0 0 15,0 0-15,1 0 0,-1 0 0,0 0 16,21 0-16,-21 0 0,22 0 0,-22 0 16,0 0-16,0 0 0,0 0 0,1 0 0,-1 0 15,-21 21-15,21-21 0,0 0 0,0 0 0,0 0 16,1 0-16,-1 0 0,0 0 16,0 0-1,21 0-15,1 0 16,-43 21 62,21-21 16,0 0-63,0 0-31,22 0 0,-22 0 16,0 0-16,0 0 0,0 0 15,-21-21-15,21 21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24.50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0,'9'0'62,"0"0"-62,-1 0 16,1 0-16,0 0 0,0 0 0,0 0 15,-1 0-15,1 0 0,0 0 0,0 0 0,0 0 0,0 0 16,-1 0-16,1 0 0,0 0 0,0 0 0,0 0 16,-1 0-16,1 0 0,0 0 0,0 0 15,9 0-15,-10 0 0,1 0 16,0 0-16,0 0 0,0 0 0,-1 0 16,1 0-16,0 0 0,0 0 0,0 0 0,0 0 0,-1 0 15,1 0-15,0 0 0,0 0 0,0 0 0,-1 0 16,1 0-16,0 0 0,0 0 15,0 0-15,0 0 0,-1 0 0,1 0 32,0 0-32,0 0 0,0 0 0,-1 0 15,1 0-15,0 0 63,0 0-63,0 0 0,0 0 0,-1 0 0,1 0 0,0 0 15,0 0-15,0 0 0,-1 0 0,1 0 0,0 0 0,0 0 0,0 0 16,0 0-16,-1 0 0,1 0 0,9 0 0,-9 0 0,-1 0 0,1 0 16,0 0-16,-9 9 31,9-9 0,0 0-31,0 0 0,-1 0 16,1 0-1,0 0-15,0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28.69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59 0,'9'0'47,"0"0"-31,-1 0-16,10 0 15,-9 0-15,0 0 0,0 0 0,-1 0 16,1 0-16,0 0 0,0 0 0,0 0 0,-1 0 15,1 0-15,9 0 0,-18-9 0,18 9 0,-10 0 16,1 0-16,0 0 0,0 0 0,0-9 0,-1 9 16,1 0-16,9-8 0,-9 8 0,0 0 0,-1 0 0,1 0 0,0-9 15,9 9-15,-1 0 0,-8 0 0,0 0 0,0 0 16,0 0-16,-1 0 31,10-9 0,-9 9-31,0 0 0,-1 0 16,1 0-16,0 0 0,0 0 0,0 0 16,0 0-16,-1 0 15,1 0-15,0 0 16,0 0-16,0 0 16,-1 0-1,1 0-15,0 0 0,9 0 16,-9 0-16,-1 0 0,10 0 0,-9 0 15,0 0-15,-1 0 0,1 0 0,0 0 0,0 0 0,0 0 0,0 0 16,-1 0 0,1 0-16,0 0 15,0 0-15,0 0 0,8 0 16,-8 0-16,0 0 0,0 0 0,8 0 16,-8 0 62,0 0-78,0 0 0,0 0 0,8 0 47,10 0-32,-10 0-15,1 0 16,-9 0-16,0 0 15,0 0 1,8 0 15,-8 0-31,0 0 16,0 0-16,-1 0 0,1 0 0,0 0 16,0 0-16,0 0 0,0 0 15,-1 0 48,1 0-48,0 0 48,0 0-63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33.12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 0,'9'0'32,"-1"0"-17,1 0-15,0 0 0,-9-9 16,9 9-16,0 0 31,-1 0-31,1 0 0,0 0 0,0 0 16,0 0-1,0 0 1,-1 0-16,1 0 0,0 0 0,0 0 16,0 0-16,8 0 0,1 0 0,-9 0 15,0 0-15,-1 0 0,1 0 0,0 0 16,0 0-16,0 0 0,-1 0 0,1 0 0,0 0 15,0 0-15,0 0 0,0 0 0,-1 0 0,1 0 16,0 0-16,0 0 0,0 0 0,-1 0 16,1 0-16,0 0 0,0 0 47,0 0-16,0 0-31,-1 0 15,1 0-15,9 0 0,-9 0 16,8 0-16,-8 0 0,0 0 0,0 0 16,0 0-16,-1 0 0,1 0 0,0 0 0,0 0 15,0 0-15,-1 0 0,1 0 0,0 0 0,0 0 16,9 0-16,-10 0 0,10 0 0,0 0 16,-9 0-16,8 0 0,-8 0 15,0 0-15,0 0 0,-1 0 78,1 0-78,0 0 78,0 0-62,0 0-16,0 0 0,-1 0 16,1 0-16,0 0 0,0 0 0,0 0 15,-1 0-15,1 0 0,0 0 0,0 0 0,0 0 16,0 0-16,-1 0 0,1 0 0,0 0 62,0 0-62,0 0 16,-1 0 0,1 0 15,0 0-31,0 0 16,0 0-16,0 0 0,-1-8 15,1 8-15,0 0 63,0 0-63,0 0 0,-1 0 78,1 0-47,0 0-31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68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0.20067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5-11-03T16:45:35.23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0,'9'8'47,"0"-8"-32,0 9-15,-1-9 0,1 0 0,0 0 16,0 0-16,0 0 0,-1 0 0,10 9 15,-9-9-15,0 0 0,0 0 0,8 0 0,1 9 0,-9-9 0,-1 0 16,1 0-16,9 0 0,0 0 0,-1 0 0,1 0 0,0 0 16,8 0-16,-8 0 0,-1 0 0,1 0 0,-9 0 0,17 0 0,1 0 0,-10 0 15,19 0-15,-1 0 0,-9 0 0,1 0 0,17 0 0,-9 0 0,0 0 0,1 18 16,17-18-16,-27 0 0,27 0 0,-9 0 0,0 0 0,0 0 0,-8 0 0,16 0 16,-16 0-16,17 8 0,0-8 0,-18 0 0,9 0 0,9 0 0,-18 0 0,9 0 15,0 0-15,0 9 0,1-9 0,-10 0 0,9 0 0,-9 0 0,0 9 0,18-9 16,-26 0-16,8 0 0,18 0 0,-18 9 0,-8-9 0,8 0 0,0 0 15,-8 0-15,17 0 0,-18 0 0,1 0 0,-1 9 0,1-9 0,-1 0 0,1 0 16,-1 0-16,1 0 0,-19 0 0,19 0 0,-1 0 0,-8 8 0,8-8 0,1 0 16,-10 0-16,10 0 0,-9 0 0,8 0 0,0 0 0,-8 9 0,9-9 0,-1 0 15,0 0-15,1 0 0,-1 0 0,1 0 0,-1 0 0,-17 0 0,18 0 16,-1 0-16,1 0 0,-1 0 0,0 0 0,1 9 0,-9-9 0,8 0 0,0 0 16,1 0-16,-9 0 0,8 0 0,-8 0 0,8 0 0,1 9 0,-10-9 0,-8 0 15,17 0-15,-8 0 0,0 0 0,8 0 0,-8 9 0,-1-9 0,-8 0 0,18 0 16,-10 0-16,1 0 0,0 0 0,-1 0 0,1 9 0,8-9 0,-17 0 0,9 0 15,-1 0-15,1 0 0,0 0 0,-1 0 0,1 0 0,0 8 0,-9-8 16,-1 0-16,10 0 0,0 0 0,-10 0 0,1 0 0,0 0 0,0 0 16,9 0-16,-10 0 0,1 0 0,0 0 0,9 0 0,-1 0 0,-8 0 15,9 0-15,-9 0 0,8 0 0,-8 0 0,-9 9 0,18-9 0,-10 0 16,10 0-16,-9 0 0,9 0 0,-10 0 0,1 0 0,9 0 0,-1 0 16,-8 0-16,0 0 0,0 0 0,0 0 0,0 0 0,8 0 0,-8 0 15,9 0-15,-1 0 0,-8 0 0,9 0 16,-9 0-16,-1 0 0,1 0 0,0 0 0,0 0 15,0 0-15,0 0 0,-1 0 0,1 0 0,0 0 0,0 0 16,0 0-16,-1 0 0,1 0 0,0 0 0,0 0 16,0 0-16,0 0 0,-1 0 0,1 0 0,0 0 15,0 0-15,0 0 0,-1 0 0,1 0 0,0 0 16,0 0-16,0 0 0,0 0 0,-1 0 16,1 0-16,0 0 0,0 0 0,0 0 0,-1 0 0,1 0 15,0 0-15,0 0 0,0 0 0,0 0 0,-1 0 0,1 0 16,0 0-16,0 0 0,0 0 0,-1 0 0,1 0 15,0 0-15,0 0 0,0 0 16,0 0-16,-1 0 78,1 0 47,0 0-109,0 0-16,0 0 0,-1-9 15,1 9-15,0 0 0,9 0 0,-9-8 0,-1 8 0,1 0 16,0 0-16,0 0 0,0 0 0,-1 0 0,-8-9 0,9 9 16,0 0-16,0 0 0,0 0 0,0 0 0,-1 0 125,1 0-94,0 0-31,0 0 0,0 0 0,-1 0 0,1 0 0,0 0 16,-9-9-16,9 9 0,0 0 0,0-9 0,-1 9 15,1 0-15,9 0 0,-9-9 0,0 9 0,-1 0 16,1 0-16,0 0 0,0 0 0,0 0 0,-1-9 15,1 9-15,0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9"/>
            <a:ext cx="2918611" cy="48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t" anchorCtr="0" compatLnSpc="1">
            <a:prstTxWarp prst="textNoShape">
              <a:avLst/>
            </a:prstTxWarp>
          </a:bodyPr>
          <a:lstStyle>
            <a:lvl1pPr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7733" y="9"/>
            <a:ext cx="2918611" cy="48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t" anchorCtr="0" compatLnSpc="1">
            <a:prstTxWarp prst="textNoShape">
              <a:avLst/>
            </a:prstTxWarp>
          </a:bodyPr>
          <a:lstStyle>
            <a:lvl1pPr algn="r"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5963" y="723900"/>
            <a:ext cx="5438775" cy="3767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76233" y="4732653"/>
            <a:ext cx="5035494" cy="4486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dirty="0"/>
              <a:t>Click to edit Master text styles</a:t>
            </a:r>
          </a:p>
          <a:p>
            <a:pPr lvl="1"/>
            <a:r>
              <a:rPr lang="en-US" altLang="ko-KR" noProof="0" dirty="0"/>
              <a:t>Second level</a:t>
            </a:r>
          </a:p>
          <a:p>
            <a:pPr lvl="2"/>
            <a:r>
              <a:rPr lang="en-US" altLang="ko-KR" noProof="0" dirty="0"/>
              <a:t>Third level</a:t>
            </a:r>
          </a:p>
          <a:p>
            <a:pPr lvl="3"/>
            <a:r>
              <a:rPr lang="en-US" altLang="ko-KR" noProof="0" dirty="0"/>
              <a:t>Fourth level</a:t>
            </a:r>
          </a:p>
          <a:p>
            <a:pPr lvl="4"/>
            <a:r>
              <a:rPr lang="en-US" altLang="ko-KR" noProof="0" dirty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60532"/>
            <a:ext cx="2918611" cy="48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b" anchorCtr="0" compatLnSpc="1">
            <a:prstTxWarp prst="textNoShape">
              <a:avLst/>
            </a:prstTxWarp>
          </a:bodyPr>
          <a:lstStyle>
            <a:lvl1pPr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7733" y="9460532"/>
            <a:ext cx="2918611" cy="48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b" anchorCtr="0" compatLnSpc="1">
            <a:prstTxWarp prst="textNoShape">
              <a:avLst/>
            </a:prstTxWarp>
          </a:bodyPr>
          <a:lstStyle>
            <a:lvl1pPr algn="r"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7985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강화학습 세미나 진행을 맡게 된 김선중 선임입니다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시간 가까운 시간동안 강화학습 세미나를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9852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MDP</a:t>
            </a:r>
            <a:r>
              <a:rPr lang="ko-KR" altLang="en-US" dirty="0"/>
              <a:t>에서의 다음 개념은 </a:t>
            </a:r>
            <a:r>
              <a:rPr lang="en-US" altLang="ko-KR" dirty="0"/>
              <a:t>return</a:t>
            </a:r>
            <a:r>
              <a:rPr lang="ko-KR" altLang="en-US" dirty="0"/>
              <a:t>과 </a:t>
            </a:r>
            <a:r>
              <a:rPr lang="en-US" altLang="ko-KR" dirty="0"/>
              <a:t>policy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이것들까지 소개하고 나면 강화학습의 목적을 설명할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return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보상들의 합을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강화학습에서의 목적은 보상이 최대가 되는 것이기보다는 보상들의 합이 최대가 되는 것이어야만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체스나 장기도 </a:t>
            </a:r>
            <a:r>
              <a:rPr lang="en-US" altLang="ko-KR" dirty="0"/>
              <a:t>MDP</a:t>
            </a:r>
            <a:r>
              <a:rPr lang="ko-KR" altLang="en-US" dirty="0"/>
              <a:t>와 강화학습으로 표현될 수 있는데 기물을 잡을 때마다 보상을 받는다고 생각해보겠습니다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만약</a:t>
            </a:r>
            <a:r>
              <a:rPr lang="en-US" altLang="ko-KR" dirty="0"/>
              <a:t>, </a:t>
            </a:r>
            <a:r>
              <a:rPr lang="ko-KR" altLang="en-US" dirty="0"/>
              <a:t>당장 졸을 </a:t>
            </a:r>
            <a:r>
              <a:rPr lang="ko-KR" altLang="en-US" dirty="0" err="1"/>
              <a:t>잡으려다가</a:t>
            </a:r>
            <a:r>
              <a:rPr lang="ko-KR" altLang="en-US" dirty="0"/>
              <a:t> 다음 수에서 중요한 기물을 잃는다면 이는 대국 전체로 봤을 때는 손해입니다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당장의 보상보다는 전체 게임에서의 보상합이 더 중요하다고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강화학습의 목적은 보상이 최대가 되는 것이 아닌 보상들의 합이 최대가 되도록 되어야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장표에 보시면 </a:t>
            </a:r>
            <a:r>
              <a:rPr lang="en-US" altLang="ko-KR" dirty="0"/>
              <a:t>return </a:t>
            </a:r>
            <a:r>
              <a:rPr lang="en-US" altLang="ko-KR" dirty="0" err="1"/>
              <a:t>G_t</a:t>
            </a:r>
            <a:r>
              <a:rPr lang="ko-KR" altLang="en-US" dirty="0"/>
              <a:t>를 정의할 때 단순히 더하는 것이 아니라 </a:t>
            </a:r>
            <a:r>
              <a:rPr lang="en-US" altLang="ko-KR" dirty="0"/>
              <a:t>gamma</a:t>
            </a:r>
            <a:r>
              <a:rPr lang="ko-KR" altLang="en-US" dirty="0"/>
              <a:t>라는 숫자를 시간이 지날 때마다 곱해서 더하는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때의 </a:t>
            </a:r>
            <a:r>
              <a:rPr lang="en-US" altLang="ko-KR" dirty="0"/>
              <a:t>gamma</a:t>
            </a:r>
            <a:r>
              <a:rPr lang="ko-KR" altLang="en-US" dirty="0"/>
              <a:t>를 </a:t>
            </a:r>
            <a:r>
              <a:rPr lang="en-US" altLang="ko-KR" dirty="0"/>
              <a:t>discount factor </a:t>
            </a:r>
            <a:r>
              <a:rPr lang="ko-KR" altLang="en-US" dirty="0"/>
              <a:t>혹은 한국어로는 감가율이라고 하는데요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gamma</a:t>
            </a:r>
            <a:r>
              <a:rPr lang="ko-KR" altLang="en-US" dirty="0"/>
              <a:t>를 곱하는 데에는 두 가지 정도의 의미가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첫째로는 수학적으로 계산하는 데 안정적입니다</a:t>
            </a:r>
            <a:r>
              <a:rPr lang="en-US" altLang="ko-KR" dirty="0"/>
              <a:t>. </a:t>
            </a:r>
            <a:r>
              <a:rPr lang="ko-KR" altLang="en-US" dirty="0"/>
              <a:t>만약 단순히 보상을 더하는 것이라서 </a:t>
            </a:r>
            <a:r>
              <a:rPr lang="en-US" altLang="ko-KR" dirty="0"/>
              <a:t>gamma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이라면 </a:t>
            </a:r>
            <a:r>
              <a:rPr lang="en-US" altLang="ko-KR" dirty="0" err="1"/>
              <a:t>G_t</a:t>
            </a:r>
            <a:r>
              <a:rPr lang="ko-KR" altLang="en-US" dirty="0"/>
              <a:t>를 계산하는 급수가 발산할 여지가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1</a:t>
            </a:r>
            <a:r>
              <a:rPr lang="ko-KR" altLang="en-US" dirty="0"/>
              <a:t>보다 작은 </a:t>
            </a:r>
            <a:r>
              <a:rPr lang="en-US" altLang="ko-KR" dirty="0"/>
              <a:t>gamma</a:t>
            </a:r>
            <a:r>
              <a:rPr lang="ko-KR" altLang="en-US" dirty="0"/>
              <a:t>를 적용하게 되면 이것은 멱급수가 되어 무조건 수렴합니다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두번째로 </a:t>
            </a:r>
            <a:r>
              <a:rPr lang="en-US" altLang="ko-KR" dirty="0"/>
              <a:t>gamma</a:t>
            </a:r>
            <a:r>
              <a:rPr lang="ko-KR" altLang="en-US" dirty="0"/>
              <a:t>가 중요한 이유는 의미적인 부분 때문입니다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G_t</a:t>
            </a:r>
            <a:r>
              <a:rPr lang="ko-KR" altLang="en-US" dirty="0"/>
              <a:t>의 정의를 보시면 </a:t>
            </a:r>
            <a:r>
              <a:rPr lang="en-US" altLang="ko-KR" dirty="0"/>
              <a:t>R_t+1</a:t>
            </a:r>
            <a:r>
              <a:rPr lang="ko-KR" altLang="en-US" dirty="0"/>
              <a:t>이 가장 중요하고 </a:t>
            </a:r>
            <a:r>
              <a:rPr lang="en-US" altLang="ko-KR" dirty="0"/>
              <a:t>R_t+2</a:t>
            </a:r>
            <a:r>
              <a:rPr lang="ko-KR" altLang="en-US" dirty="0"/>
              <a:t>는 덜 중요하며</a:t>
            </a:r>
            <a:r>
              <a:rPr lang="en-US" altLang="ko-KR" dirty="0"/>
              <a:t>, </a:t>
            </a:r>
            <a:r>
              <a:rPr lang="ko-KR" altLang="en-US" dirty="0"/>
              <a:t>계속해서 시간이 지날수록 </a:t>
            </a:r>
            <a:r>
              <a:rPr lang="en-US" altLang="ko-KR" dirty="0"/>
              <a:t>R</a:t>
            </a:r>
            <a:r>
              <a:rPr lang="ko-KR" altLang="en-US" dirty="0"/>
              <a:t>값은 덜 중요해지는 것을 확인하실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식으로 최근의 </a:t>
            </a:r>
            <a:r>
              <a:rPr lang="en-US" altLang="ko-KR" dirty="0"/>
              <a:t>R</a:t>
            </a:r>
            <a:r>
              <a:rPr lang="ko-KR" altLang="en-US" dirty="0"/>
              <a:t>값을 더 중요하게 생각한다는 의미에서 </a:t>
            </a:r>
            <a:r>
              <a:rPr lang="en-US" altLang="ko-KR" dirty="0"/>
              <a:t>gamma</a:t>
            </a:r>
            <a:r>
              <a:rPr lang="ko-KR" altLang="en-US" dirty="0"/>
              <a:t>를 도입하는 것이기도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현재의</a:t>
            </a:r>
            <a:r>
              <a:rPr lang="en-US" altLang="ko-KR" dirty="0"/>
              <a:t> </a:t>
            </a:r>
            <a:r>
              <a:rPr lang="en-US" altLang="ko-KR" dirty="0" err="1"/>
              <a:t>G_t</a:t>
            </a:r>
            <a:r>
              <a:rPr lang="ko-KR" altLang="en-US" dirty="0"/>
              <a:t>와 다음 시점의 </a:t>
            </a:r>
            <a:r>
              <a:rPr lang="en-US" altLang="ko-KR" dirty="0"/>
              <a:t>G_t+1 </a:t>
            </a:r>
            <a:r>
              <a:rPr lang="ko-KR" altLang="en-US" dirty="0"/>
              <a:t>사이에는 다음과 같은 관계식이 성립합니다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앞으로의 설명에서 자주 등장하게 될 것이므로 적어보았습니다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MDP</a:t>
            </a:r>
            <a:r>
              <a:rPr lang="ko-KR" altLang="en-US" dirty="0"/>
              <a:t>의 개념은 정책입니다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오른쪽의 </a:t>
            </a:r>
            <a:r>
              <a:rPr lang="en-US" altLang="ko-KR" dirty="0"/>
              <a:t>trajectory</a:t>
            </a:r>
            <a:r>
              <a:rPr lang="ko-KR" altLang="en-US" dirty="0"/>
              <a:t>를 보시면 </a:t>
            </a:r>
            <a:r>
              <a:rPr lang="en-US" altLang="ko-KR" dirty="0"/>
              <a:t>state transition probability p</a:t>
            </a:r>
            <a:r>
              <a:rPr lang="ko-KR" altLang="en-US" dirty="0"/>
              <a:t>는 </a:t>
            </a:r>
            <a:r>
              <a:rPr lang="en-US" altLang="ko-KR" dirty="0"/>
              <a:t>s, a</a:t>
            </a:r>
            <a:r>
              <a:rPr lang="ko-KR" altLang="en-US" dirty="0"/>
              <a:t>가 주어졌을 때 다음 </a:t>
            </a:r>
            <a:r>
              <a:rPr lang="en-US" altLang="ko-KR" dirty="0"/>
              <a:t>s’</a:t>
            </a:r>
            <a:r>
              <a:rPr lang="ko-KR" altLang="en-US" dirty="0"/>
              <a:t>을 결정해주고</a:t>
            </a:r>
            <a:r>
              <a:rPr lang="en-US" altLang="ko-KR" dirty="0"/>
              <a:t>, reward function</a:t>
            </a:r>
            <a:r>
              <a:rPr lang="ko-KR" altLang="en-US" dirty="0"/>
              <a:t>은 </a:t>
            </a:r>
            <a:r>
              <a:rPr lang="en-US" altLang="ko-KR" dirty="0"/>
              <a:t>s, a</a:t>
            </a:r>
            <a:r>
              <a:rPr lang="ko-KR" altLang="en-US" dirty="0"/>
              <a:t>가 주어졌을 때 다음 </a:t>
            </a:r>
            <a:r>
              <a:rPr lang="en-US" altLang="ko-KR" dirty="0"/>
              <a:t>r</a:t>
            </a:r>
            <a:r>
              <a:rPr lang="ko-KR" altLang="en-US" dirty="0"/>
              <a:t>을 결정해줍니다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가만히 생각해보면 이 두 개의 환경모델만으로는 </a:t>
            </a:r>
            <a:r>
              <a:rPr lang="en-US" altLang="ko-KR" dirty="0"/>
              <a:t>trajectory</a:t>
            </a:r>
            <a:r>
              <a:rPr lang="ko-KR" altLang="en-US" dirty="0"/>
              <a:t>가 결정되지 않음을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한가지 빈 곳이</a:t>
            </a:r>
            <a:r>
              <a:rPr lang="en-US" altLang="ko-KR" dirty="0"/>
              <a:t>, s</a:t>
            </a:r>
            <a:r>
              <a:rPr lang="ko-KR" altLang="en-US" dirty="0"/>
              <a:t>가 주어졌을 때 </a:t>
            </a:r>
            <a:r>
              <a:rPr lang="en-US" altLang="ko-KR" dirty="0"/>
              <a:t>a</a:t>
            </a:r>
            <a:r>
              <a:rPr lang="ko-KR" altLang="en-US" dirty="0"/>
              <a:t>가 어떻게 주어질 것이냐 하는 문제인데요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정책이라고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주어진 상태에 대하여 다음 행동을 결정하는 것을 정책</a:t>
            </a:r>
            <a:r>
              <a:rPr lang="en-US" altLang="ko-KR" dirty="0"/>
              <a:t>, </a:t>
            </a:r>
            <a:r>
              <a:rPr lang="ko-KR" altLang="en-US" dirty="0"/>
              <a:t>영어로는 </a:t>
            </a:r>
            <a:r>
              <a:rPr lang="en-US" altLang="ko-KR" dirty="0"/>
              <a:t>policy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조금 더 정확하게는</a:t>
            </a:r>
            <a:r>
              <a:rPr lang="en-US" altLang="ko-KR" dirty="0"/>
              <a:t>, </a:t>
            </a:r>
            <a:r>
              <a:rPr lang="ko-KR" altLang="en-US" dirty="0"/>
              <a:t>주어진 상태에서의 행동의 확률분포라고 해야 하고 따라서 식으로는 다음과 같이 써야 하는데</a:t>
            </a:r>
            <a:r>
              <a:rPr lang="en-US" altLang="ko-KR" dirty="0"/>
              <a:t>, </a:t>
            </a:r>
            <a:r>
              <a:rPr lang="ko-KR" altLang="en-US" dirty="0"/>
              <a:t>그냥 단순히 주어진 상태에서 행동을 결정하는 것 정도로 봐도 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말씀드린 </a:t>
            </a:r>
            <a:r>
              <a:rPr lang="en-US" altLang="ko-KR" dirty="0"/>
              <a:t>transition</a:t>
            </a:r>
            <a:r>
              <a:rPr lang="ko-KR" altLang="en-US" dirty="0"/>
              <a:t> </a:t>
            </a:r>
            <a:r>
              <a:rPr lang="en-US" altLang="ko-KR" dirty="0"/>
              <a:t>dynamics</a:t>
            </a:r>
            <a:r>
              <a:rPr lang="ko-KR" altLang="en-US" dirty="0"/>
              <a:t>에 </a:t>
            </a:r>
            <a:r>
              <a:rPr lang="en-US" altLang="ko-KR" dirty="0"/>
              <a:t>policy</a:t>
            </a:r>
            <a:r>
              <a:rPr lang="ko-KR" altLang="en-US" dirty="0"/>
              <a:t>까지 결정되고 나면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trajectory</a:t>
            </a:r>
            <a:r>
              <a:rPr lang="ko-KR" altLang="en-US" dirty="0"/>
              <a:t>가 </a:t>
            </a:r>
            <a:r>
              <a:rPr lang="en-US" altLang="ko-KR" dirty="0"/>
              <a:t>(</a:t>
            </a:r>
            <a:r>
              <a:rPr lang="ko-KR" altLang="en-US" dirty="0"/>
              <a:t>적어도 확률적으로는</a:t>
            </a:r>
            <a:r>
              <a:rPr lang="en-US" altLang="ko-KR" dirty="0"/>
              <a:t>) </a:t>
            </a:r>
            <a:r>
              <a:rPr lang="ko-KR" altLang="en-US" dirty="0"/>
              <a:t>결정될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강화학습의 목적은</a:t>
            </a:r>
            <a:r>
              <a:rPr lang="en-US" altLang="ko-KR" dirty="0"/>
              <a:t>, </a:t>
            </a:r>
            <a:r>
              <a:rPr lang="ko-KR" altLang="en-US" dirty="0"/>
              <a:t>바로 주어진 환경</a:t>
            </a:r>
            <a:r>
              <a:rPr lang="en-US" altLang="ko-KR" dirty="0"/>
              <a:t> (</a:t>
            </a:r>
            <a:r>
              <a:rPr lang="ko-KR" altLang="en-US" dirty="0"/>
              <a:t>즉</a:t>
            </a:r>
            <a:r>
              <a:rPr lang="en-US" altLang="ko-KR" dirty="0"/>
              <a:t>, transition dynamics)</a:t>
            </a:r>
            <a:r>
              <a:rPr lang="ko-KR" altLang="en-US" dirty="0"/>
              <a:t>에서 어떤 정책을 취해야만 </a:t>
            </a:r>
            <a:r>
              <a:rPr lang="en-US" altLang="ko-KR" dirty="0"/>
              <a:t>return</a:t>
            </a:r>
            <a:r>
              <a:rPr lang="ko-KR" altLang="en-US" dirty="0"/>
              <a:t>이 최대가 될지를 결정하는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주어진 상태마다 어떤 행동을 취할지를 잘 결정하여</a:t>
            </a:r>
            <a:r>
              <a:rPr lang="en-US" altLang="ko-KR" dirty="0"/>
              <a:t>, </a:t>
            </a:r>
            <a:r>
              <a:rPr lang="ko-KR" altLang="en-US" dirty="0"/>
              <a:t>보상들의 합이 최대가 되도록 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정책을 최적정책이라고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말씀드렸던 </a:t>
            </a:r>
            <a:r>
              <a:rPr lang="en-US" altLang="ko-KR" dirty="0"/>
              <a:t>grid world</a:t>
            </a:r>
            <a:r>
              <a:rPr lang="ko-KR" altLang="en-US" dirty="0"/>
              <a:t>에서 위에 언급한 </a:t>
            </a:r>
            <a:r>
              <a:rPr lang="en-US" altLang="ko-KR" dirty="0"/>
              <a:t>return</a:t>
            </a:r>
            <a:r>
              <a:rPr lang="ko-KR" altLang="en-US" dirty="0"/>
              <a:t>과 </a:t>
            </a:r>
            <a:r>
              <a:rPr lang="en-US" altLang="ko-KR" dirty="0"/>
              <a:t>policy</a:t>
            </a:r>
            <a:r>
              <a:rPr lang="ko-KR" altLang="en-US" dirty="0"/>
              <a:t>에 대해 말해보겠습니다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grid world</a:t>
            </a:r>
            <a:r>
              <a:rPr lang="ko-KR" altLang="en-US" dirty="0"/>
              <a:t>에서 위로 두 칸 간 다음 오른쪽으로 세 칸 가는 </a:t>
            </a:r>
            <a:r>
              <a:rPr lang="en-US" altLang="ko-KR" dirty="0"/>
              <a:t>trajectory</a:t>
            </a:r>
            <a:r>
              <a:rPr lang="ko-KR" altLang="en-US" dirty="0"/>
              <a:t>를 생각했을 때</a:t>
            </a:r>
            <a:endParaRPr lang="en-US" altLang="ko-KR" dirty="0"/>
          </a:p>
          <a:p>
            <a:r>
              <a:rPr lang="ko-KR" altLang="en-US" dirty="0"/>
              <a:t>누적보상합은 </a:t>
            </a:r>
            <a:r>
              <a:rPr lang="en-US" altLang="ko-KR" dirty="0"/>
              <a:t>0.5 </a:t>
            </a:r>
            <a:r>
              <a:rPr lang="ko-KR" altLang="en-US" dirty="0"/>
              <a:t>정도로 계산됩니다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계산을 간단히 하기 위해 </a:t>
            </a:r>
            <a:r>
              <a:rPr lang="en-US" altLang="ko-KR" dirty="0"/>
              <a:t>gamma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두었습니다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또 여기서의 정책은</a:t>
            </a:r>
            <a:r>
              <a:rPr lang="en-US" altLang="ko-KR" dirty="0"/>
              <a:t>, </a:t>
            </a:r>
            <a:r>
              <a:rPr lang="ko-KR" altLang="en-US" dirty="0"/>
              <a:t>여러가지 정책이 있을 수 있겠지만 균등정책을 생각해보겠습니다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(1,1)</a:t>
            </a:r>
            <a:r>
              <a:rPr lang="ko-KR" altLang="en-US" dirty="0"/>
              <a:t>에서는 위 또는 오른쪽으로 각각 </a:t>
            </a:r>
            <a:r>
              <a:rPr lang="en-US" altLang="ko-KR" dirty="0"/>
              <a:t>0.5</a:t>
            </a:r>
            <a:r>
              <a:rPr lang="ko-KR" altLang="en-US" dirty="0"/>
              <a:t>의 확률로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그것을 아래의 식처럼 표현해낼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최적정책은</a:t>
            </a:r>
            <a:r>
              <a:rPr lang="en-US" altLang="ko-KR" dirty="0"/>
              <a:t>, </a:t>
            </a:r>
            <a:r>
              <a:rPr lang="ko-KR" altLang="en-US" dirty="0"/>
              <a:t>지금 표시된 </a:t>
            </a:r>
            <a:r>
              <a:rPr lang="en-US" altLang="ko-KR" dirty="0"/>
              <a:t>trajectory</a:t>
            </a:r>
            <a:r>
              <a:rPr lang="ko-KR" altLang="en-US" dirty="0"/>
              <a:t>처럼 움직이는 것이 최적의 경로라는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오른쪽으로 돌아가는 </a:t>
            </a:r>
            <a:r>
              <a:rPr lang="en-US" altLang="ko-KR" dirty="0"/>
              <a:t>trajectory</a:t>
            </a:r>
            <a:r>
              <a:rPr lang="ko-KR" altLang="en-US" dirty="0"/>
              <a:t>도 최적의 경로입니다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하나의 </a:t>
            </a:r>
            <a:r>
              <a:rPr lang="en-US" altLang="ko-KR" dirty="0"/>
              <a:t>MDP</a:t>
            </a:r>
            <a:r>
              <a:rPr lang="ko-KR" altLang="en-US" dirty="0"/>
              <a:t>에서 최적정책은 여러 개 있을 수 있습니다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그중 그림에 표시된 경로에 해당하는 최적정책은</a:t>
            </a:r>
            <a:r>
              <a:rPr lang="en-US" altLang="ko-KR" dirty="0"/>
              <a:t>, </a:t>
            </a:r>
            <a:r>
              <a:rPr lang="ko-KR" altLang="en-US" dirty="0"/>
              <a:t>예를 들어 </a:t>
            </a:r>
            <a:r>
              <a:rPr lang="en-US" altLang="ko-KR" dirty="0"/>
              <a:t>(1,2)</a:t>
            </a:r>
            <a:r>
              <a:rPr lang="ko-KR" altLang="en-US" dirty="0"/>
              <a:t>이라는 상태가 주어졌을 때 위로 갈 확률만이 </a:t>
            </a:r>
            <a:r>
              <a:rPr lang="en-US" altLang="ko-KR" dirty="0"/>
              <a:t>1</a:t>
            </a:r>
            <a:r>
              <a:rPr lang="ko-KR" altLang="en-US" dirty="0"/>
              <a:t>이고 나머지 확률은 </a:t>
            </a:r>
            <a:r>
              <a:rPr lang="en-US" altLang="ko-KR" dirty="0"/>
              <a:t>0</a:t>
            </a:r>
            <a:r>
              <a:rPr lang="ko-KR" altLang="en-US" dirty="0"/>
              <a:t>으로 가는</a:t>
            </a:r>
            <a:r>
              <a:rPr lang="en-US" altLang="ko-KR" dirty="0"/>
              <a:t>, action</a:t>
            </a:r>
            <a:r>
              <a:rPr lang="ko-KR" altLang="en-US" dirty="0"/>
              <a:t>들의 확률분포를 갖게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지금은 </a:t>
            </a:r>
            <a:r>
              <a:rPr lang="en-US" altLang="ko-KR" dirty="0"/>
              <a:t>(1,2)</a:t>
            </a:r>
            <a:r>
              <a:rPr lang="ko-KR" altLang="en-US" dirty="0"/>
              <a:t>에 대해서만 했지만 나머지 점들에 대해서도 </a:t>
            </a:r>
            <a:r>
              <a:rPr lang="en-US" altLang="ko-KR" dirty="0"/>
              <a:t>action</a:t>
            </a:r>
            <a:r>
              <a:rPr lang="ko-KR" altLang="en-US" dirty="0"/>
              <a:t>을 적절히 정하게 되면 최적정책을 만들어낼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최적정책은 </a:t>
            </a:r>
            <a:r>
              <a:rPr lang="en-US" altLang="ko-KR" dirty="0"/>
              <a:t>state</a:t>
            </a:r>
            <a:r>
              <a:rPr lang="ko-KR" altLang="en-US" dirty="0"/>
              <a:t>가 주어졌을 때 </a:t>
            </a:r>
            <a:r>
              <a:rPr lang="en-US" altLang="ko-KR" dirty="0"/>
              <a:t>action</a:t>
            </a:r>
            <a:r>
              <a:rPr lang="ko-KR" altLang="en-US" dirty="0"/>
              <a:t>이 고정적으로 하나 결정되는 형식의 </a:t>
            </a:r>
            <a:r>
              <a:rPr lang="en-US" altLang="ko-KR" dirty="0"/>
              <a:t>policy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식의 정책을 </a:t>
            </a:r>
            <a:r>
              <a:rPr lang="en-US" altLang="ko-KR" dirty="0"/>
              <a:t>deterministic policy</a:t>
            </a:r>
            <a:r>
              <a:rPr lang="ko-KR" altLang="en-US" dirty="0"/>
              <a:t>라고 부르는데</a:t>
            </a:r>
            <a:r>
              <a:rPr lang="en-US" altLang="ko-KR" dirty="0"/>
              <a:t>, </a:t>
            </a:r>
            <a:r>
              <a:rPr lang="ko-KR" altLang="en-US" dirty="0"/>
              <a:t>일반적으로는 그렇지 않습니다</a:t>
            </a:r>
            <a:r>
              <a:rPr lang="en-US" altLang="ko-KR" dirty="0"/>
              <a:t>, </a:t>
            </a:r>
            <a:r>
              <a:rPr lang="ko-KR" altLang="en-US" dirty="0"/>
              <a:t>그 반대급부를 </a:t>
            </a:r>
            <a:r>
              <a:rPr lang="en-US" altLang="ko-KR" dirty="0"/>
              <a:t>stochastic policy</a:t>
            </a:r>
            <a:r>
              <a:rPr lang="ko-KR" altLang="en-US" dirty="0"/>
              <a:t>라고도 부릅니다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73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02772-8BDB-2292-3064-199399E6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AF1F31-D413-1A17-CEA1-87B51ACB82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3EC166-995D-4CA7-4DA9-80CFF610A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MDP</a:t>
            </a:r>
            <a:r>
              <a:rPr lang="ko-KR" altLang="en-US" dirty="0"/>
              <a:t>에서의 다음 개념은 </a:t>
            </a:r>
            <a:r>
              <a:rPr lang="en-US" altLang="ko-KR" dirty="0"/>
              <a:t>return</a:t>
            </a:r>
            <a:r>
              <a:rPr lang="ko-KR" altLang="en-US" dirty="0"/>
              <a:t>과 </a:t>
            </a:r>
            <a:r>
              <a:rPr lang="en-US" altLang="ko-KR" dirty="0"/>
              <a:t>policy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이것들까지 소개하고 나면 강화학습의 목적을 설명할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return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보상들의 합을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강화학습에서의 목적은 보상이 최대가 되는 것이기보다는 보상들의 합이 최대가 되는 것이어야만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체스나 장기도 </a:t>
            </a:r>
            <a:r>
              <a:rPr lang="en-US" altLang="ko-KR" dirty="0"/>
              <a:t>MDP</a:t>
            </a:r>
            <a:r>
              <a:rPr lang="ko-KR" altLang="en-US" dirty="0"/>
              <a:t>와 강화학습으로 표현될 수 있는데 기물을 잡을 때마다 보상을 받는다고 생각해보겠습니다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만약</a:t>
            </a:r>
            <a:r>
              <a:rPr lang="en-US" altLang="ko-KR" dirty="0"/>
              <a:t>, </a:t>
            </a:r>
            <a:r>
              <a:rPr lang="ko-KR" altLang="en-US" dirty="0"/>
              <a:t>당장 졸을 </a:t>
            </a:r>
            <a:r>
              <a:rPr lang="ko-KR" altLang="en-US" dirty="0" err="1"/>
              <a:t>잡으려다가</a:t>
            </a:r>
            <a:r>
              <a:rPr lang="ko-KR" altLang="en-US" dirty="0"/>
              <a:t> 다음 수에서 중요한 기물을 잃는다면 이는 대국 전체로 봤을 때는 손해입니다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당장의 보상보다는 전체 게임에서의 보상합이 더 중요하다고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강화학습의 목적은 보상이 최대가 되는 것이 아닌 보상들의 합이 최대가 되도록 되어야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장표에 보시면 </a:t>
            </a:r>
            <a:r>
              <a:rPr lang="en-US" altLang="ko-KR" dirty="0"/>
              <a:t>return </a:t>
            </a:r>
            <a:r>
              <a:rPr lang="en-US" altLang="ko-KR" dirty="0" err="1"/>
              <a:t>G_t</a:t>
            </a:r>
            <a:r>
              <a:rPr lang="ko-KR" altLang="en-US" dirty="0"/>
              <a:t>를 정의할 때 단순히 더하는 것이 아니라 </a:t>
            </a:r>
            <a:r>
              <a:rPr lang="en-US" altLang="ko-KR" dirty="0"/>
              <a:t>gamma</a:t>
            </a:r>
            <a:r>
              <a:rPr lang="ko-KR" altLang="en-US" dirty="0"/>
              <a:t>라는 숫자를 시간이 지날 때마다 곱해서 더하는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때의 </a:t>
            </a:r>
            <a:r>
              <a:rPr lang="en-US" altLang="ko-KR" dirty="0"/>
              <a:t>gamma</a:t>
            </a:r>
            <a:r>
              <a:rPr lang="ko-KR" altLang="en-US" dirty="0"/>
              <a:t>를 </a:t>
            </a:r>
            <a:r>
              <a:rPr lang="en-US" altLang="ko-KR" dirty="0"/>
              <a:t>discount factor </a:t>
            </a:r>
            <a:r>
              <a:rPr lang="ko-KR" altLang="en-US" dirty="0"/>
              <a:t>혹은 한국어로는 감가율이라고 하는데요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gamma</a:t>
            </a:r>
            <a:r>
              <a:rPr lang="ko-KR" altLang="en-US" dirty="0"/>
              <a:t>를 곱하는 데에는 두 가지 정도의 의미가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첫째로는 수학적으로 계산하는 데 안정적입니다</a:t>
            </a:r>
            <a:r>
              <a:rPr lang="en-US" altLang="ko-KR" dirty="0"/>
              <a:t>. </a:t>
            </a:r>
            <a:r>
              <a:rPr lang="ko-KR" altLang="en-US" dirty="0"/>
              <a:t>만약 단순히 보상을 더하는 것이라서 </a:t>
            </a:r>
            <a:r>
              <a:rPr lang="en-US" altLang="ko-KR" dirty="0"/>
              <a:t>gamma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이라면 </a:t>
            </a:r>
            <a:r>
              <a:rPr lang="en-US" altLang="ko-KR" dirty="0" err="1"/>
              <a:t>G_t</a:t>
            </a:r>
            <a:r>
              <a:rPr lang="ko-KR" altLang="en-US" dirty="0"/>
              <a:t>를 계산하는 급수가 발산할 여지가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1</a:t>
            </a:r>
            <a:r>
              <a:rPr lang="ko-KR" altLang="en-US" dirty="0"/>
              <a:t>보다 작은 </a:t>
            </a:r>
            <a:r>
              <a:rPr lang="en-US" altLang="ko-KR" dirty="0"/>
              <a:t>gamma</a:t>
            </a:r>
            <a:r>
              <a:rPr lang="ko-KR" altLang="en-US" dirty="0"/>
              <a:t>를 적용하게 되면 이것은 멱급수가 되어 무조건 수렴합니다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두번째로 </a:t>
            </a:r>
            <a:r>
              <a:rPr lang="en-US" altLang="ko-KR" dirty="0"/>
              <a:t>gamma</a:t>
            </a:r>
            <a:r>
              <a:rPr lang="ko-KR" altLang="en-US" dirty="0"/>
              <a:t>가 중요한 이유는 의미적인 부분 때문입니다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G_t</a:t>
            </a:r>
            <a:r>
              <a:rPr lang="ko-KR" altLang="en-US" dirty="0"/>
              <a:t>의 정의를 보시면 </a:t>
            </a:r>
            <a:r>
              <a:rPr lang="en-US" altLang="ko-KR" dirty="0"/>
              <a:t>R_t+1</a:t>
            </a:r>
            <a:r>
              <a:rPr lang="ko-KR" altLang="en-US" dirty="0"/>
              <a:t>이 가장 중요하고 </a:t>
            </a:r>
            <a:r>
              <a:rPr lang="en-US" altLang="ko-KR" dirty="0"/>
              <a:t>R_t+2</a:t>
            </a:r>
            <a:r>
              <a:rPr lang="ko-KR" altLang="en-US" dirty="0"/>
              <a:t>는 덜 중요하며</a:t>
            </a:r>
            <a:r>
              <a:rPr lang="en-US" altLang="ko-KR" dirty="0"/>
              <a:t>, </a:t>
            </a:r>
            <a:r>
              <a:rPr lang="ko-KR" altLang="en-US" dirty="0"/>
              <a:t>계속해서 시간이 지날수록 </a:t>
            </a:r>
            <a:r>
              <a:rPr lang="en-US" altLang="ko-KR" dirty="0"/>
              <a:t>R</a:t>
            </a:r>
            <a:r>
              <a:rPr lang="ko-KR" altLang="en-US" dirty="0"/>
              <a:t>값은 덜 중요해지는 것을 확인하실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식으로 최근의 </a:t>
            </a:r>
            <a:r>
              <a:rPr lang="en-US" altLang="ko-KR" dirty="0"/>
              <a:t>R</a:t>
            </a:r>
            <a:r>
              <a:rPr lang="ko-KR" altLang="en-US" dirty="0"/>
              <a:t>값을 더 중요하게 생각한다는 의미에서 </a:t>
            </a:r>
            <a:r>
              <a:rPr lang="en-US" altLang="ko-KR" dirty="0"/>
              <a:t>gamma</a:t>
            </a:r>
            <a:r>
              <a:rPr lang="ko-KR" altLang="en-US" dirty="0"/>
              <a:t>를 도입하는 것이기도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현재의</a:t>
            </a:r>
            <a:r>
              <a:rPr lang="en-US" altLang="ko-KR" dirty="0"/>
              <a:t> </a:t>
            </a:r>
            <a:r>
              <a:rPr lang="en-US" altLang="ko-KR" dirty="0" err="1"/>
              <a:t>G_t</a:t>
            </a:r>
            <a:r>
              <a:rPr lang="ko-KR" altLang="en-US" dirty="0"/>
              <a:t>와 다음 시점의 </a:t>
            </a:r>
            <a:r>
              <a:rPr lang="en-US" altLang="ko-KR" dirty="0"/>
              <a:t>G_t+1 </a:t>
            </a:r>
            <a:r>
              <a:rPr lang="ko-KR" altLang="en-US" dirty="0"/>
              <a:t>사이에는 다음과 같은 관계식이 성립합니다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앞으로의 설명에서 자주 등장하게 될 것이므로 적어보았습니다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MDP</a:t>
            </a:r>
            <a:r>
              <a:rPr lang="ko-KR" altLang="en-US" dirty="0"/>
              <a:t>의 개념은 정책입니다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오른쪽의 </a:t>
            </a:r>
            <a:r>
              <a:rPr lang="en-US" altLang="ko-KR" dirty="0"/>
              <a:t>trajectory</a:t>
            </a:r>
            <a:r>
              <a:rPr lang="ko-KR" altLang="en-US" dirty="0"/>
              <a:t>를 보시면 </a:t>
            </a:r>
            <a:r>
              <a:rPr lang="en-US" altLang="ko-KR" dirty="0"/>
              <a:t>state transition probability p</a:t>
            </a:r>
            <a:r>
              <a:rPr lang="ko-KR" altLang="en-US" dirty="0"/>
              <a:t>는 </a:t>
            </a:r>
            <a:r>
              <a:rPr lang="en-US" altLang="ko-KR" dirty="0"/>
              <a:t>s, a</a:t>
            </a:r>
            <a:r>
              <a:rPr lang="ko-KR" altLang="en-US" dirty="0"/>
              <a:t>가 주어졌을 때 다음 </a:t>
            </a:r>
            <a:r>
              <a:rPr lang="en-US" altLang="ko-KR" dirty="0"/>
              <a:t>s’</a:t>
            </a:r>
            <a:r>
              <a:rPr lang="ko-KR" altLang="en-US" dirty="0"/>
              <a:t>을 결정해주고</a:t>
            </a:r>
            <a:r>
              <a:rPr lang="en-US" altLang="ko-KR" dirty="0"/>
              <a:t>, reward function</a:t>
            </a:r>
            <a:r>
              <a:rPr lang="ko-KR" altLang="en-US" dirty="0"/>
              <a:t>은 </a:t>
            </a:r>
            <a:r>
              <a:rPr lang="en-US" altLang="ko-KR" dirty="0"/>
              <a:t>s, a</a:t>
            </a:r>
            <a:r>
              <a:rPr lang="ko-KR" altLang="en-US" dirty="0"/>
              <a:t>가 주어졌을 때 다음 </a:t>
            </a:r>
            <a:r>
              <a:rPr lang="en-US" altLang="ko-KR" dirty="0"/>
              <a:t>r</a:t>
            </a:r>
            <a:r>
              <a:rPr lang="ko-KR" altLang="en-US" dirty="0"/>
              <a:t>을 결정해줍니다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가만히 생각해보면 이 두 개의 환경모델만으로는 </a:t>
            </a:r>
            <a:r>
              <a:rPr lang="en-US" altLang="ko-KR" dirty="0"/>
              <a:t>trajectory</a:t>
            </a:r>
            <a:r>
              <a:rPr lang="ko-KR" altLang="en-US" dirty="0"/>
              <a:t>가 결정되지 않음을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한가지 빈 곳이</a:t>
            </a:r>
            <a:r>
              <a:rPr lang="en-US" altLang="ko-KR" dirty="0"/>
              <a:t>, s</a:t>
            </a:r>
            <a:r>
              <a:rPr lang="ko-KR" altLang="en-US" dirty="0"/>
              <a:t>가 주어졌을 때 </a:t>
            </a:r>
            <a:r>
              <a:rPr lang="en-US" altLang="ko-KR" dirty="0"/>
              <a:t>a</a:t>
            </a:r>
            <a:r>
              <a:rPr lang="ko-KR" altLang="en-US" dirty="0"/>
              <a:t>가 어떻게 주어질 것이냐 하는 문제인데요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정책이라고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주어진 상태에 대하여 다음 행동을 결정하는 것을 정책</a:t>
            </a:r>
            <a:r>
              <a:rPr lang="en-US" altLang="ko-KR" dirty="0"/>
              <a:t>, </a:t>
            </a:r>
            <a:r>
              <a:rPr lang="ko-KR" altLang="en-US" dirty="0"/>
              <a:t>영어로는 </a:t>
            </a:r>
            <a:r>
              <a:rPr lang="en-US" altLang="ko-KR" dirty="0"/>
              <a:t>policy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조금 더 정확하게는</a:t>
            </a:r>
            <a:r>
              <a:rPr lang="en-US" altLang="ko-KR" dirty="0"/>
              <a:t>, </a:t>
            </a:r>
            <a:r>
              <a:rPr lang="ko-KR" altLang="en-US" dirty="0"/>
              <a:t>주어진 상태에서의 행동의 확률분포라고 해야 하고 따라서 식으로는 다음과 같이 써야 하는데</a:t>
            </a:r>
            <a:r>
              <a:rPr lang="en-US" altLang="ko-KR" dirty="0"/>
              <a:t>, </a:t>
            </a:r>
            <a:r>
              <a:rPr lang="ko-KR" altLang="en-US" dirty="0"/>
              <a:t>그냥 단순히 주어진 상태에서 행동을 결정하는 것 정도로 봐도 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말씀드린 </a:t>
            </a:r>
            <a:r>
              <a:rPr lang="en-US" altLang="ko-KR" dirty="0"/>
              <a:t>transition</a:t>
            </a:r>
            <a:r>
              <a:rPr lang="ko-KR" altLang="en-US" dirty="0"/>
              <a:t> </a:t>
            </a:r>
            <a:r>
              <a:rPr lang="en-US" altLang="ko-KR" dirty="0"/>
              <a:t>dynamics</a:t>
            </a:r>
            <a:r>
              <a:rPr lang="ko-KR" altLang="en-US" dirty="0"/>
              <a:t>에 </a:t>
            </a:r>
            <a:r>
              <a:rPr lang="en-US" altLang="ko-KR" dirty="0"/>
              <a:t>policy</a:t>
            </a:r>
            <a:r>
              <a:rPr lang="ko-KR" altLang="en-US" dirty="0"/>
              <a:t>까지 결정되고 나면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trajectory</a:t>
            </a:r>
            <a:r>
              <a:rPr lang="ko-KR" altLang="en-US" dirty="0"/>
              <a:t>가 </a:t>
            </a:r>
            <a:r>
              <a:rPr lang="en-US" altLang="ko-KR" dirty="0"/>
              <a:t>(</a:t>
            </a:r>
            <a:r>
              <a:rPr lang="ko-KR" altLang="en-US" dirty="0"/>
              <a:t>적어도 확률적으로는</a:t>
            </a:r>
            <a:r>
              <a:rPr lang="en-US" altLang="ko-KR" dirty="0"/>
              <a:t>) </a:t>
            </a:r>
            <a:r>
              <a:rPr lang="ko-KR" altLang="en-US" dirty="0"/>
              <a:t>결정될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강화학습의 목적은</a:t>
            </a:r>
            <a:r>
              <a:rPr lang="en-US" altLang="ko-KR" dirty="0"/>
              <a:t>, </a:t>
            </a:r>
            <a:r>
              <a:rPr lang="ko-KR" altLang="en-US" dirty="0"/>
              <a:t>바로 주어진 환경</a:t>
            </a:r>
            <a:r>
              <a:rPr lang="en-US" altLang="ko-KR" dirty="0"/>
              <a:t> (</a:t>
            </a:r>
            <a:r>
              <a:rPr lang="ko-KR" altLang="en-US" dirty="0"/>
              <a:t>즉</a:t>
            </a:r>
            <a:r>
              <a:rPr lang="en-US" altLang="ko-KR" dirty="0"/>
              <a:t>, transition dynamics)</a:t>
            </a:r>
            <a:r>
              <a:rPr lang="ko-KR" altLang="en-US" dirty="0"/>
              <a:t>에서 어떤 정책을 취해야만 </a:t>
            </a:r>
            <a:r>
              <a:rPr lang="en-US" altLang="ko-KR" dirty="0"/>
              <a:t>return</a:t>
            </a:r>
            <a:r>
              <a:rPr lang="ko-KR" altLang="en-US" dirty="0"/>
              <a:t>이 최대가 될지를 결정하는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주어진 상태마다 어떤 행동을 취할지를 잘 결정하여</a:t>
            </a:r>
            <a:r>
              <a:rPr lang="en-US" altLang="ko-KR" dirty="0"/>
              <a:t>, </a:t>
            </a:r>
            <a:r>
              <a:rPr lang="ko-KR" altLang="en-US" dirty="0"/>
              <a:t>보상들의 합이 최대가 되도록 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정책을 최적정책이라고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말씀드렸던 </a:t>
            </a:r>
            <a:r>
              <a:rPr lang="en-US" altLang="ko-KR" dirty="0"/>
              <a:t>grid world</a:t>
            </a:r>
            <a:r>
              <a:rPr lang="ko-KR" altLang="en-US" dirty="0"/>
              <a:t>에서 위에 언급한 </a:t>
            </a:r>
            <a:r>
              <a:rPr lang="en-US" altLang="ko-KR" dirty="0"/>
              <a:t>return</a:t>
            </a:r>
            <a:r>
              <a:rPr lang="ko-KR" altLang="en-US" dirty="0"/>
              <a:t>과 </a:t>
            </a:r>
            <a:r>
              <a:rPr lang="en-US" altLang="ko-KR" dirty="0"/>
              <a:t>policy</a:t>
            </a:r>
            <a:r>
              <a:rPr lang="ko-KR" altLang="en-US" dirty="0"/>
              <a:t>에 대해 말해보겠습니다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grid world</a:t>
            </a:r>
            <a:r>
              <a:rPr lang="ko-KR" altLang="en-US" dirty="0"/>
              <a:t>에서 위로 두 칸 간 다음 오른쪽으로 세 칸 가는 </a:t>
            </a:r>
            <a:r>
              <a:rPr lang="en-US" altLang="ko-KR" dirty="0"/>
              <a:t>trajectory</a:t>
            </a:r>
            <a:r>
              <a:rPr lang="ko-KR" altLang="en-US" dirty="0"/>
              <a:t>를 생각했을 때</a:t>
            </a:r>
            <a:endParaRPr lang="en-US" altLang="ko-KR" dirty="0"/>
          </a:p>
          <a:p>
            <a:r>
              <a:rPr lang="ko-KR" altLang="en-US" dirty="0"/>
              <a:t>누적보상합은 </a:t>
            </a:r>
            <a:r>
              <a:rPr lang="en-US" altLang="ko-KR" dirty="0"/>
              <a:t>0.5 </a:t>
            </a:r>
            <a:r>
              <a:rPr lang="ko-KR" altLang="en-US" dirty="0"/>
              <a:t>정도로 계산됩니다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계산을 간단히 하기 위해 </a:t>
            </a:r>
            <a:r>
              <a:rPr lang="en-US" altLang="ko-KR" dirty="0"/>
              <a:t>gamma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두었습니다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또 여기서의 정책은</a:t>
            </a:r>
            <a:r>
              <a:rPr lang="en-US" altLang="ko-KR" dirty="0"/>
              <a:t>, </a:t>
            </a:r>
            <a:r>
              <a:rPr lang="ko-KR" altLang="en-US" dirty="0"/>
              <a:t>여러가지 정책이 있을 수 있겠지만 균등정책을 생각해보겠습니다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(1,1)</a:t>
            </a:r>
            <a:r>
              <a:rPr lang="ko-KR" altLang="en-US" dirty="0"/>
              <a:t>에서는 위 또는 오른쪽으로 각각 </a:t>
            </a:r>
            <a:r>
              <a:rPr lang="en-US" altLang="ko-KR" dirty="0"/>
              <a:t>0.5</a:t>
            </a:r>
            <a:r>
              <a:rPr lang="ko-KR" altLang="en-US" dirty="0"/>
              <a:t>의 확률로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그것을 아래의 식처럼 표현해낼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최적정책은</a:t>
            </a:r>
            <a:r>
              <a:rPr lang="en-US" altLang="ko-KR" dirty="0"/>
              <a:t>, </a:t>
            </a:r>
            <a:r>
              <a:rPr lang="ko-KR" altLang="en-US" dirty="0"/>
              <a:t>지금 표시된 </a:t>
            </a:r>
            <a:r>
              <a:rPr lang="en-US" altLang="ko-KR" dirty="0"/>
              <a:t>trajectory</a:t>
            </a:r>
            <a:r>
              <a:rPr lang="ko-KR" altLang="en-US" dirty="0"/>
              <a:t>처럼 움직이는 것이 최적의 경로라는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오른쪽으로 돌아가는 </a:t>
            </a:r>
            <a:r>
              <a:rPr lang="en-US" altLang="ko-KR" dirty="0"/>
              <a:t>trajectory</a:t>
            </a:r>
            <a:r>
              <a:rPr lang="ko-KR" altLang="en-US" dirty="0"/>
              <a:t>도 최적의 경로입니다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하나의 </a:t>
            </a:r>
            <a:r>
              <a:rPr lang="en-US" altLang="ko-KR" dirty="0"/>
              <a:t>MDP</a:t>
            </a:r>
            <a:r>
              <a:rPr lang="ko-KR" altLang="en-US" dirty="0"/>
              <a:t>에서 최적정책은 여러 개 있을 수 있습니다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그중 그림에 표시된 경로에 해당하는 최적정책은</a:t>
            </a:r>
            <a:r>
              <a:rPr lang="en-US" altLang="ko-KR" dirty="0"/>
              <a:t>, </a:t>
            </a:r>
            <a:r>
              <a:rPr lang="ko-KR" altLang="en-US" dirty="0"/>
              <a:t>예를 들어 </a:t>
            </a:r>
            <a:r>
              <a:rPr lang="en-US" altLang="ko-KR" dirty="0"/>
              <a:t>(1,2)</a:t>
            </a:r>
            <a:r>
              <a:rPr lang="ko-KR" altLang="en-US" dirty="0"/>
              <a:t>이라는 상태가 주어졌을 때 위로 갈 확률만이 </a:t>
            </a:r>
            <a:r>
              <a:rPr lang="en-US" altLang="ko-KR" dirty="0"/>
              <a:t>1</a:t>
            </a:r>
            <a:r>
              <a:rPr lang="ko-KR" altLang="en-US" dirty="0"/>
              <a:t>이고 나머지 확률은 </a:t>
            </a:r>
            <a:r>
              <a:rPr lang="en-US" altLang="ko-KR" dirty="0"/>
              <a:t>0</a:t>
            </a:r>
            <a:r>
              <a:rPr lang="ko-KR" altLang="en-US" dirty="0"/>
              <a:t>으로 가는</a:t>
            </a:r>
            <a:r>
              <a:rPr lang="en-US" altLang="ko-KR" dirty="0"/>
              <a:t>, action</a:t>
            </a:r>
            <a:r>
              <a:rPr lang="ko-KR" altLang="en-US" dirty="0"/>
              <a:t>들의 확률분포를 갖게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지금은 </a:t>
            </a:r>
            <a:r>
              <a:rPr lang="en-US" altLang="ko-KR" dirty="0"/>
              <a:t>(1,2)</a:t>
            </a:r>
            <a:r>
              <a:rPr lang="ko-KR" altLang="en-US" dirty="0"/>
              <a:t>에 대해서만 했지만 나머지 점들에 대해서도 </a:t>
            </a:r>
            <a:r>
              <a:rPr lang="en-US" altLang="ko-KR" dirty="0"/>
              <a:t>action</a:t>
            </a:r>
            <a:r>
              <a:rPr lang="ko-KR" altLang="en-US" dirty="0"/>
              <a:t>을 적절히 정하게 되면 최적정책을 만들어낼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최적정책은 </a:t>
            </a:r>
            <a:r>
              <a:rPr lang="en-US" altLang="ko-KR" dirty="0"/>
              <a:t>state</a:t>
            </a:r>
            <a:r>
              <a:rPr lang="ko-KR" altLang="en-US" dirty="0"/>
              <a:t>가 주어졌을 때 </a:t>
            </a:r>
            <a:r>
              <a:rPr lang="en-US" altLang="ko-KR" dirty="0"/>
              <a:t>action</a:t>
            </a:r>
            <a:r>
              <a:rPr lang="ko-KR" altLang="en-US" dirty="0"/>
              <a:t>이 고정적으로 하나 결정되는 형식의 </a:t>
            </a:r>
            <a:r>
              <a:rPr lang="en-US" altLang="ko-KR" dirty="0"/>
              <a:t>policy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식의 정책을 </a:t>
            </a:r>
            <a:r>
              <a:rPr lang="en-US" altLang="ko-KR" dirty="0"/>
              <a:t>deterministic policy</a:t>
            </a:r>
            <a:r>
              <a:rPr lang="ko-KR" altLang="en-US" dirty="0"/>
              <a:t>라고 부르는데</a:t>
            </a:r>
            <a:r>
              <a:rPr lang="en-US" altLang="ko-KR" dirty="0"/>
              <a:t>, </a:t>
            </a:r>
            <a:r>
              <a:rPr lang="ko-KR" altLang="en-US" dirty="0"/>
              <a:t>일반적으로는 그렇지 않습니다</a:t>
            </a:r>
            <a:r>
              <a:rPr lang="en-US" altLang="ko-KR" dirty="0"/>
              <a:t>, </a:t>
            </a:r>
            <a:r>
              <a:rPr lang="ko-KR" altLang="en-US" dirty="0"/>
              <a:t>그 반대급부를 </a:t>
            </a:r>
            <a:r>
              <a:rPr lang="en-US" altLang="ko-KR" dirty="0"/>
              <a:t>stochastic policy</a:t>
            </a:r>
            <a:r>
              <a:rPr lang="ko-KR" altLang="en-US" dirty="0"/>
              <a:t>라고도 부릅니다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C080B2-906D-8C9D-366E-407D91F05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55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337B0-D588-AF72-CC2A-C8E347DC9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0213C8-495C-909D-8C04-17F74F0FA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B57E0C-A006-4C89-6A62-89E84E568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장표에서 언급한 강화학습의 목적</a:t>
            </a:r>
            <a:r>
              <a:rPr lang="en-US" altLang="ko-KR" dirty="0"/>
              <a:t>, </a:t>
            </a:r>
            <a:r>
              <a:rPr lang="ko-KR" altLang="en-US" dirty="0"/>
              <a:t>즉 최적정책을 찾기 위해서는 가치함수라는 개념을 도입합니다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정책 </a:t>
            </a:r>
            <a:r>
              <a:rPr lang="en-US" altLang="ko-KR" dirty="0"/>
              <a:t>\pi</a:t>
            </a:r>
            <a:r>
              <a:rPr lang="ko-KR" altLang="en-US" dirty="0"/>
              <a:t>에 대하여 가치함수는 다음과 같이 두 종류가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하나는 현재 상태에 대한 가치를 나타내는 </a:t>
            </a:r>
            <a:r>
              <a:rPr lang="en-US" altLang="ko-KR" dirty="0"/>
              <a:t>state-value function v_\pi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ko-KR" altLang="en-US" dirty="0"/>
              <a:t>다른 하나는 현재의 상태와 행동에 대한 가치를 나타내는 </a:t>
            </a:r>
            <a:r>
              <a:rPr lang="en-US" altLang="ko-KR" dirty="0"/>
              <a:t>action-value function q_\pi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정확하게는</a:t>
            </a:r>
            <a:r>
              <a:rPr lang="en-US" altLang="ko-KR" dirty="0"/>
              <a:t>, v_\pi(s)</a:t>
            </a:r>
            <a:r>
              <a:rPr lang="ko-KR" altLang="en-US" dirty="0"/>
              <a:t>는 현재 상태 </a:t>
            </a:r>
            <a:r>
              <a:rPr lang="en-US" altLang="ko-KR" dirty="0"/>
              <a:t>s</a:t>
            </a:r>
            <a:r>
              <a:rPr lang="ko-KR" altLang="en-US" dirty="0"/>
              <a:t>가 주어졌다는 조건 하에서 </a:t>
            </a:r>
            <a:r>
              <a:rPr lang="en-US" altLang="ko-KR" dirty="0" err="1"/>
              <a:t>G_t</a:t>
            </a:r>
            <a:r>
              <a:rPr lang="ko-KR" altLang="en-US" dirty="0"/>
              <a:t>의 </a:t>
            </a:r>
            <a:r>
              <a:rPr lang="ko-KR" altLang="en-US" dirty="0" err="1"/>
              <a:t>기댓값이고</a:t>
            </a:r>
            <a:r>
              <a:rPr lang="ko-KR" altLang="en-US" dirty="0"/>
              <a:t> </a:t>
            </a:r>
            <a:r>
              <a:rPr lang="en-US" altLang="ko-KR" dirty="0"/>
              <a:t>q_\pi(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는 현재 상태 </a:t>
            </a:r>
            <a:r>
              <a:rPr lang="en-US" altLang="ko-KR" dirty="0"/>
              <a:t>s</a:t>
            </a:r>
            <a:r>
              <a:rPr lang="ko-KR" altLang="en-US" dirty="0"/>
              <a:t>와 행동 </a:t>
            </a:r>
            <a:r>
              <a:rPr lang="en-US" altLang="ko-KR" dirty="0"/>
              <a:t>a</a:t>
            </a:r>
            <a:r>
              <a:rPr lang="ko-KR" altLang="en-US" dirty="0"/>
              <a:t>가 주어졌다는 조건 하에서의 </a:t>
            </a:r>
            <a:r>
              <a:rPr lang="en-US" altLang="ko-KR" dirty="0" err="1"/>
              <a:t>G_t</a:t>
            </a:r>
            <a:r>
              <a:rPr lang="ko-KR" altLang="en-US" dirty="0"/>
              <a:t>의 </a:t>
            </a:r>
            <a:r>
              <a:rPr lang="ko-KR" altLang="en-US" dirty="0" err="1"/>
              <a:t>기댓값입니다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두가지의 가치함수 중에 더 요긴한 것은 당연히 </a:t>
            </a:r>
            <a:r>
              <a:rPr lang="en-US" altLang="ko-KR" dirty="0"/>
              <a:t>action-value function q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</a:t>
            </a:r>
            <a:r>
              <a:rPr lang="en-US" altLang="ko-KR" dirty="0"/>
              <a:t> q_\pi</a:t>
            </a:r>
            <a:r>
              <a:rPr lang="ko-KR" altLang="en-US" dirty="0"/>
              <a:t>를 안다면</a:t>
            </a:r>
            <a:r>
              <a:rPr lang="en-US" altLang="ko-KR" dirty="0"/>
              <a:t>, 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가 주어졌을 때 어떤 행동을 취해야 정책이 개선될 수 있을지 판단할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Q-learning</a:t>
            </a:r>
            <a:r>
              <a:rPr lang="ko-KR" altLang="en-US" dirty="0"/>
              <a:t>이나 </a:t>
            </a:r>
            <a:r>
              <a:rPr lang="en-US" altLang="ko-KR" dirty="0"/>
              <a:t>DQN </a:t>
            </a:r>
            <a:r>
              <a:rPr lang="ko-KR" altLang="en-US" dirty="0"/>
              <a:t>등은 모두 </a:t>
            </a:r>
            <a:r>
              <a:rPr lang="en-US" altLang="ko-KR" dirty="0"/>
              <a:t>Q </a:t>
            </a:r>
            <a:r>
              <a:rPr lang="ko-KR" altLang="en-US" dirty="0"/>
              <a:t>함수를 사용하는 강화학습 방법들입니다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C76D7D-B2CC-F188-BDF8-BD9AA871F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261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3C1A-D4C4-2575-8F8B-C654EA00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3D4ECA-3CFB-2BB5-11CD-32EF7B01B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80CDB1-22C0-F792-25BA-A378288DE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장표에서 언급한 강화학습의 목적</a:t>
            </a:r>
            <a:r>
              <a:rPr lang="en-US" altLang="ko-KR" dirty="0"/>
              <a:t>, </a:t>
            </a:r>
            <a:r>
              <a:rPr lang="ko-KR" altLang="en-US" dirty="0"/>
              <a:t>즉 최적정책을 찾기 위해서는 가치함수라는 개념을 도입합니다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정책 </a:t>
            </a:r>
            <a:r>
              <a:rPr lang="en-US" altLang="ko-KR" dirty="0"/>
              <a:t>\pi</a:t>
            </a:r>
            <a:r>
              <a:rPr lang="ko-KR" altLang="en-US" dirty="0"/>
              <a:t>에 대하여 가치함수는 다음과 같이 두 종류가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하나는 현재 상태에 대한 가치를 나타내는 </a:t>
            </a:r>
            <a:r>
              <a:rPr lang="en-US" altLang="ko-KR" dirty="0"/>
              <a:t>state-value function v_\pi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ko-KR" altLang="en-US" dirty="0"/>
              <a:t>다른 하나는 현재의 상태와 행동에 대한 가치를 나타내는 </a:t>
            </a:r>
            <a:r>
              <a:rPr lang="en-US" altLang="ko-KR" dirty="0"/>
              <a:t>action-value function q_\pi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정확하게는</a:t>
            </a:r>
            <a:r>
              <a:rPr lang="en-US" altLang="ko-KR" dirty="0"/>
              <a:t>, v_\pi(s)</a:t>
            </a:r>
            <a:r>
              <a:rPr lang="ko-KR" altLang="en-US" dirty="0"/>
              <a:t>는 현재 상태 </a:t>
            </a:r>
            <a:r>
              <a:rPr lang="en-US" altLang="ko-KR" dirty="0"/>
              <a:t>s</a:t>
            </a:r>
            <a:r>
              <a:rPr lang="ko-KR" altLang="en-US" dirty="0"/>
              <a:t>가 주어졌다는 조건 하에서 </a:t>
            </a:r>
            <a:r>
              <a:rPr lang="en-US" altLang="ko-KR" dirty="0" err="1"/>
              <a:t>G_t</a:t>
            </a:r>
            <a:r>
              <a:rPr lang="ko-KR" altLang="en-US" dirty="0"/>
              <a:t>의 </a:t>
            </a:r>
            <a:r>
              <a:rPr lang="ko-KR" altLang="en-US" dirty="0" err="1"/>
              <a:t>기댓값이고</a:t>
            </a:r>
            <a:r>
              <a:rPr lang="ko-KR" altLang="en-US" dirty="0"/>
              <a:t> </a:t>
            </a:r>
            <a:r>
              <a:rPr lang="en-US" altLang="ko-KR" dirty="0"/>
              <a:t>q_\pi(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는 현재 상태 </a:t>
            </a:r>
            <a:r>
              <a:rPr lang="en-US" altLang="ko-KR" dirty="0"/>
              <a:t>s</a:t>
            </a:r>
            <a:r>
              <a:rPr lang="ko-KR" altLang="en-US" dirty="0"/>
              <a:t>와 행동 </a:t>
            </a:r>
            <a:r>
              <a:rPr lang="en-US" altLang="ko-KR" dirty="0"/>
              <a:t>a</a:t>
            </a:r>
            <a:r>
              <a:rPr lang="ko-KR" altLang="en-US" dirty="0"/>
              <a:t>가 주어졌다는 조건 하에서의 </a:t>
            </a:r>
            <a:r>
              <a:rPr lang="en-US" altLang="ko-KR" dirty="0" err="1"/>
              <a:t>G_t</a:t>
            </a:r>
            <a:r>
              <a:rPr lang="ko-KR" altLang="en-US" dirty="0"/>
              <a:t>의 </a:t>
            </a:r>
            <a:r>
              <a:rPr lang="ko-KR" altLang="en-US" dirty="0" err="1"/>
              <a:t>기댓값입니다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두가지의 가치함수 중에 더 요긴한 것은 당연히 </a:t>
            </a:r>
            <a:r>
              <a:rPr lang="en-US" altLang="ko-KR" dirty="0"/>
              <a:t>action-value function q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</a:t>
            </a:r>
            <a:r>
              <a:rPr lang="en-US" altLang="ko-KR" dirty="0"/>
              <a:t> q_\pi</a:t>
            </a:r>
            <a:r>
              <a:rPr lang="ko-KR" altLang="en-US" dirty="0"/>
              <a:t>를 안다면</a:t>
            </a:r>
            <a:r>
              <a:rPr lang="en-US" altLang="ko-KR" dirty="0"/>
              <a:t>, 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가 주어졌을 때 어떤 행동을 취해야 정책이 개선될 수 있을지 판단할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Q-learning</a:t>
            </a:r>
            <a:r>
              <a:rPr lang="ko-KR" altLang="en-US" dirty="0"/>
              <a:t>이나 </a:t>
            </a:r>
            <a:r>
              <a:rPr lang="en-US" altLang="ko-KR" dirty="0"/>
              <a:t>DQN </a:t>
            </a:r>
            <a:r>
              <a:rPr lang="ko-KR" altLang="en-US" dirty="0"/>
              <a:t>등은 모두 </a:t>
            </a:r>
            <a:r>
              <a:rPr lang="en-US" altLang="ko-KR" dirty="0"/>
              <a:t>Q </a:t>
            </a:r>
            <a:r>
              <a:rPr lang="ko-KR" altLang="en-US" dirty="0"/>
              <a:t>함수를 사용하는 강화학습 방법들입니다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7E1D77-FE33-A358-C17D-4FEE53970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5173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장표에서 언급한 강화학습의 목적</a:t>
            </a:r>
            <a:r>
              <a:rPr lang="en-US" altLang="ko-KR" dirty="0"/>
              <a:t>, </a:t>
            </a:r>
            <a:r>
              <a:rPr lang="ko-KR" altLang="en-US" dirty="0"/>
              <a:t>즉 최적정책을 찾기 위해서는 가치함수라는 개념을 도입합니다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정책 </a:t>
            </a:r>
            <a:r>
              <a:rPr lang="en-US" altLang="ko-KR" dirty="0"/>
              <a:t>\pi</a:t>
            </a:r>
            <a:r>
              <a:rPr lang="ko-KR" altLang="en-US" dirty="0"/>
              <a:t>에 대하여 가치함수는 다음과 같이 두 종류가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하나는 현재 상태에 대한 가치를 나타내는 </a:t>
            </a:r>
            <a:r>
              <a:rPr lang="en-US" altLang="ko-KR" dirty="0"/>
              <a:t>state-value function v_\pi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ko-KR" altLang="en-US" dirty="0"/>
              <a:t>다른 하나는 현재의 상태와 행동에 대한 가치를 나타내는 </a:t>
            </a:r>
            <a:r>
              <a:rPr lang="en-US" altLang="ko-KR" dirty="0"/>
              <a:t>action-value function q_\pi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정확하게는</a:t>
            </a:r>
            <a:r>
              <a:rPr lang="en-US" altLang="ko-KR" dirty="0"/>
              <a:t>, v_\pi(s)</a:t>
            </a:r>
            <a:r>
              <a:rPr lang="ko-KR" altLang="en-US" dirty="0"/>
              <a:t>는 현재 상태 </a:t>
            </a:r>
            <a:r>
              <a:rPr lang="en-US" altLang="ko-KR" dirty="0"/>
              <a:t>s</a:t>
            </a:r>
            <a:r>
              <a:rPr lang="ko-KR" altLang="en-US" dirty="0"/>
              <a:t>가 주어졌다는 조건 하에서 </a:t>
            </a:r>
            <a:r>
              <a:rPr lang="en-US" altLang="ko-KR" dirty="0" err="1"/>
              <a:t>G_t</a:t>
            </a:r>
            <a:r>
              <a:rPr lang="ko-KR" altLang="en-US" dirty="0"/>
              <a:t>의 </a:t>
            </a:r>
            <a:r>
              <a:rPr lang="ko-KR" altLang="en-US" dirty="0" err="1"/>
              <a:t>기댓값이고</a:t>
            </a:r>
            <a:r>
              <a:rPr lang="ko-KR" altLang="en-US" dirty="0"/>
              <a:t> </a:t>
            </a:r>
            <a:r>
              <a:rPr lang="en-US" altLang="ko-KR" dirty="0"/>
              <a:t>q_\pi(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는 현재 상태 </a:t>
            </a:r>
            <a:r>
              <a:rPr lang="en-US" altLang="ko-KR" dirty="0"/>
              <a:t>s</a:t>
            </a:r>
            <a:r>
              <a:rPr lang="ko-KR" altLang="en-US" dirty="0"/>
              <a:t>와 행동 </a:t>
            </a:r>
            <a:r>
              <a:rPr lang="en-US" altLang="ko-KR" dirty="0"/>
              <a:t>a</a:t>
            </a:r>
            <a:r>
              <a:rPr lang="ko-KR" altLang="en-US" dirty="0"/>
              <a:t>가 주어졌다는 조건 하에서의 </a:t>
            </a:r>
            <a:r>
              <a:rPr lang="en-US" altLang="ko-KR" dirty="0" err="1"/>
              <a:t>G_t</a:t>
            </a:r>
            <a:r>
              <a:rPr lang="ko-KR" altLang="en-US" dirty="0"/>
              <a:t>의 </a:t>
            </a:r>
            <a:r>
              <a:rPr lang="ko-KR" altLang="en-US" dirty="0" err="1"/>
              <a:t>기댓값입니다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두가지의 가치함수 중에 더 요긴한 것은 당연히 </a:t>
            </a:r>
            <a:r>
              <a:rPr lang="en-US" altLang="ko-KR" dirty="0"/>
              <a:t>action-value function q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</a:t>
            </a:r>
            <a:r>
              <a:rPr lang="en-US" altLang="ko-KR" dirty="0"/>
              <a:t> q_\pi</a:t>
            </a:r>
            <a:r>
              <a:rPr lang="ko-KR" altLang="en-US" dirty="0"/>
              <a:t>를 안다면</a:t>
            </a:r>
            <a:r>
              <a:rPr lang="en-US" altLang="ko-KR" dirty="0"/>
              <a:t>, 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가 주어졌을 때 어떤 행동을 취해야 정책이 개선될 수 있을지 판단할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Q-learning</a:t>
            </a:r>
            <a:r>
              <a:rPr lang="ko-KR" altLang="en-US" dirty="0"/>
              <a:t>이나 </a:t>
            </a:r>
            <a:r>
              <a:rPr lang="en-US" altLang="ko-KR" dirty="0"/>
              <a:t>DQN </a:t>
            </a:r>
            <a:r>
              <a:rPr lang="ko-KR" altLang="en-US" dirty="0"/>
              <a:t>등은 모두 </a:t>
            </a:r>
            <a:r>
              <a:rPr lang="en-US" altLang="ko-KR" dirty="0"/>
              <a:t>Q </a:t>
            </a:r>
            <a:r>
              <a:rPr lang="ko-KR" altLang="en-US" dirty="0"/>
              <a:t>함수를 사용하는 강화학습 방법들입니다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884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DD36-6E87-1498-16A1-B142896BC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B972E7-26D6-F6E1-AEF2-98588A170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61A86C-6BC8-98F6-8137-86063557B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벨만방정식에</a:t>
            </a:r>
            <a:r>
              <a:rPr lang="ko-KR" altLang="en-US" dirty="0"/>
              <a:t> 대한 소개입니다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벨만방정식은</a:t>
            </a:r>
            <a:r>
              <a:rPr lang="ko-KR" altLang="en-US" dirty="0"/>
              <a:t> 가치함수들이 만족시켜야 하는 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식은 </a:t>
            </a:r>
            <a:r>
              <a:rPr lang="en-US" altLang="ko-KR" dirty="0"/>
              <a:t>v_\pi</a:t>
            </a:r>
            <a:r>
              <a:rPr lang="ko-KR" altLang="en-US" dirty="0"/>
              <a:t>에 대한 </a:t>
            </a:r>
            <a:r>
              <a:rPr lang="ko-KR" altLang="en-US" dirty="0" err="1"/>
              <a:t>벨만방정식</a:t>
            </a:r>
            <a:r>
              <a:rPr lang="ko-KR" altLang="en-US" dirty="0"/>
              <a:t> 입니다</a:t>
            </a:r>
            <a:r>
              <a:rPr lang="en-US" altLang="ko-KR" dirty="0"/>
              <a:t>..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주어진 </a:t>
            </a:r>
            <a:r>
              <a:rPr lang="en-US" altLang="ko-KR" dirty="0"/>
              <a:t>timestep</a:t>
            </a:r>
            <a:r>
              <a:rPr lang="ko-KR" altLang="en-US" dirty="0"/>
              <a:t>과 다음 </a:t>
            </a:r>
            <a:r>
              <a:rPr lang="en-US" altLang="ko-KR" dirty="0"/>
              <a:t>timestep</a:t>
            </a:r>
            <a:r>
              <a:rPr lang="ko-KR" altLang="en-US" dirty="0"/>
              <a:t>의 </a:t>
            </a:r>
            <a:r>
              <a:rPr lang="en-US" altLang="ko-KR" dirty="0"/>
              <a:t>v_\pi(s)</a:t>
            </a:r>
            <a:r>
              <a:rPr lang="ko-KR" altLang="en-US" dirty="0"/>
              <a:t> 값들을 비교하면 다음과 같은 식이 성립함을 계산을 통해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식은 모든 상태 </a:t>
            </a:r>
            <a:r>
              <a:rPr lang="en-US" altLang="ko-KR" dirty="0"/>
              <a:t>s</a:t>
            </a:r>
            <a:r>
              <a:rPr lang="ko-KR" altLang="en-US" dirty="0"/>
              <a:t>에 대해 성립하는 식으로서</a:t>
            </a:r>
            <a:r>
              <a:rPr lang="en-US" altLang="ko-KR" dirty="0"/>
              <a:t> </a:t>
            </a:r>
            <a:r>
              <a:rPr lang="ko-KR" altLang="en-US" dirty="0" err="1"/>
              <a:t>일차연립방정식에</a:t>
            </a:r>
            <a:r>
              <a:rPr lang="ko-KR" altLang="en-US" dirty="0"/>
              <a:t> 해당한다고 볼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transition dynamics</a:t>
            </a:r>
            <a:r>
              <a:rPr lang="ko-KR" altLang="en-US" dirty="0"/>
              <a:t>를 알고 있다면 </a:t>
            </a:r>
            <a:r>
              <a:rPr lang="en-US" altLang="ko-KR" dirty="0"/>
              <a:t>v_\pi</a:t>
            </a:r>
            <a:r>
              <a:rPr lang="ko-KR" altLang="en-US" dirty="0"/>
              <a:t>는 연립방정식을 푸는 방법을 통해서도 계산해낼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아래의 식은 </a:t>
            </a:r>
            <a:r>
              <a:rPr lang="en-US" altLang="ko-KR" dirty="0"/>
              <a:t>q_\pi</a:t>
            </a:r>
            <a:r>
              <a:rPr lang="ko-KR" altLang="en-US" dirty="0"/>
              <a:t>에 대한 </a:t>
            </a:r>
            <a:r>
              <a:rPr lang="ko-KR" altLang="en-US" dirty="0" err="1"/>
              <a:t>벨만방정식입니다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인접한 </a:t>
            </a:r>
            <a:r>
              <a:rPr lang="en-US" altLang="ko-KR" dirty="0"/>
              <a:t>timestep </a:t>
            </a:r>
            <a:r>
              <a:rPr lang="ko-KR" altLang="en-US" dirty="0"/>
              <a:t>사이의 </a:t>
            </a:r>
            <a:r>
              <a:rPr lang="en-US" altLang="ko-KR" dirty="0"/>
              <a:t>q</a:t>
            </a:r>
            <a:r>
              <a:rPr lang="ko-KR" altLang="en-US" dirty="0"/>
              <a:t>값을 비교하여 계산하면 해당 식들이 성립함을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벨만방정식들은</a:t>
            </a:r>
            <a:r>
              <a:rPr lang="ko-KR" altLang="en-US" dirty="0"/>
              <a:t> 강화학습에서 아주 중요한 식들입니다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(Monte Carlo </a:t>
            </a:r>
            <a:r>
              <a:rPr lang="ko-KR" altLang="en-US" dirty="0"/>
              <a:t>방법을 제외하면</a:t>
            </a:r>
            <a:r>
              <a:rPr lang="en-US" altLang="ko-KR" dirty="0"/>
              <a:t>) </a:t>
            </a:r>
            <a:r>
              <a:rPr lang="ko-KR" altLang="en-US" dirty="0"/>
              <a:t>강화학습의 모든 알고리즘이 </a:t>
            </a:r>
            <a:r>
              <a:rPr lang="ko-KR" altLang="en-US" dirty="0" err="1"/>
              <a:t>벨만방정식을</a:t>
            </a:r>
            <a:r>
              <a:rPr lang="ko-KR" altLang="en-US" dirty="0"/>
              <a:t> 기반으로 수행됩니다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한편 </a:t>
            </a:r>
            <a:r>
              <a:rPr lang="ko-KR" altLang="en-US" dirty="0" err="1"/>
              <a:t>벨만최적방정식이라고</a:t>
            </a:r>
            <a:r>
              <a:rPr lang="ko-KR" altLang="en-US" dirty="0"/>
              <a:t> 불리는 식도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최적 정책의 가치함수들이 만족시켜야 하는 식을 말하는데요</a:t>
            </a:r>
            <a:r>
              <a:rPr lang="en-US" altLang="ko-KR" dirty="0"/>
              <a:t>, </a:t>
            </a:r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식들 또한 연립방정식이라고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max </a:t>
            </a:r>
            <a:r>
              <a:rPr lang="ko-KR" altLang="en-US" dirty="0"/>
              <a:t>표시가 있기 때문에 선형 연립방정식이 아닌 비선형 연립방정식입니다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최적 가치함수를 </a:t>
            </a:r>
            <a:r>
              <a:rPr lang="ko-KR" altLang="en-US" dirty="0" err="1"/>
              <a:t>구하게되면</a:t>
            </a:r>
            <a:r>
              <a:rPr lang="ko-KR" altLang="en-US" dirty="0"/>
              <a:t> 그것으로 최적정책을 찾을 수 있기 때문에</a:t>
            </a:r>
            <a:r>
              <a:rPr lang="en-US" altLang="ko-KR" dirty="0"/>
              <a:t>, </a:t>
            </a:r>
            <a:r>
              <a:rPr lang="ko-KR" altLang="en-US" dirty="0"/>
              <a:t>이 식들은 매우 중요합니다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벨만최적방정식은</a:t>
            </a:r>
            <a:r>
              <a:rPr lang="ko-KR" altLang="en-US" dirty="0"/>
              <a:t> 여러 알고리즘들과 직접적으로 연관되어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Q</a:t>
            </a:r>
            <a:r>
              <a:rPr lang="ko-KR" altLang="en-US" dirty="0"/>
              <a:t>러닝은 </a:t>
            </a:r>
            <a:r>
              <a:rPr lang="en-US" altLang="ko-KR" dirty="0"/>
              <a:t>Q</a:t>
            </a:r>
            <a:r>
              <a:rPr lang="ko-KR" altLang="en-US" dirty="0"/>
              <a:t>함수에 대한 </a:t>
            </a:r>
            <a:r>
              <a:rPr lang="ko-KR" altLang="en-US" dirty="0" err="1"/>
              <a:t>벨만최적방정식을</a:t>
            </a:r>
            <a:r>
              <a:rPr lang="ko-KR" altLang="en-US" dirty="0"/>
              <a:t> 응용한 것이고</a:t>
            </a:r>
            <a:endParaRPr lang="en-US" altLang="ko-KR" dirty="0"/>
          </a:p>
          <a:p>
            <a:r>
              <a:rPr lang="en-US" altLang="ko-KR" dirty="0"/>
              <a:t>dynamic </a:t>
            </a:r>
            <a:r>
              <a:rPr lang="en-US" altLang="ko-KR" dirty="0" err="1"/>
              <a:t>programmin</a:t>
            </a:r>
            <a:r>
              <a:rPr lang="ko-KR" altLang="en-US" dirty="0"/>
              <a:t>에서의 </a:t>
            </a:r>
            <a:r>
              <a:rPr lang="en-US" altLang="ko-KR" dirty="0"/>
              <a:t>value iteration</a:t>
            </a:r>
            <a:r>
              <a:rPr lang="ko-KR" altLang="en-US" dirty="0"/>
              <a:t>이라는 알고리즘은 </a:t>
            </a:r>
            <a:r>
              <a:rPr lang="en-US" altLang="ko-KR" dirty="0"/>
              <a:t>V</a:t>
            </a:r>
            <a:r>
              <a:rPr lang="ko-KR" altLang="en-US" dirty="0"/>
              <a:t>함수에 대한 </a:t>
            </a:r>
            <a:r>
              <a:rPr lang="ko-KR" altLang="en-US" dirty="0" err="1"/>
              <a:t>벨만최적방정식을</a:t>
            </a:r>
            <a:r>
              <a:rPr lang="ko-KR" altLang="en-US" dirty="0"/>
              <a:t> 직접 사용한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4392B-84AE-BB21-9B33-2B777B5D3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2811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5708-A9C4-E38A-54DE-6EAFCE2BE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78991D-1A27-0EB6-78BE-5437FF5FC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263B73-D469-CDFC-1C89-CEA77AAC0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벨만방정식에</a:t>
            </a:r>
            <a:r>
              <a:rPr lang="ko-KR" altLang="en-US" dirty="0"/>
              <a:t> 대한 소개입니다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벨만방정식은</a:t>
            </a:r>
            <a:r>
              <a:rPr lang="ko-KR" altLang="en-US" dirty="0"/>
              <a:t> 가치함수들이 만족시켜야 하는 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식은 </a:t>
            </a:r>
            <a:r>
              <a:rPr lang="en-US" altLang="ko-KR" dirty="0"/>
              <a:t>v_\pi</a:t>
            </a:r>
            <a:r>
              <a:rPr lang="ko-KR" altLang="en-US" dirty="0"/>
              <a:t>에 대한 </a:t>
            </a:r>
            <a:r>
              <a:rPr lang="ko-KR" altLang="en-US" dirty="0" err="1"/>
              <a:t>벨만방정식</a:t>
            </a:r>
            <a:r>
              <a:rPr lang="ko-KR" altLang="en-US" dirty="0"/>
              <a:t> 입니다</a:t>
            </a:r>
            <a:r>
              <a:rPr lang="en-US" altLang="ko-KR" dirty="0"/>
              <a:t>..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주어진 </a:t>
            </a:r>
            <a:r>
              <a:rPr lang="en-US" altLang="ko-KR" dirty="0"/>
              <a:t>timestep</a:t>
            </a:r>
            <a:r>
              <a:rPr lang="ko-KR" altLang="en-US" dirty="0"/>
              <a:t>과 다음 </a:t>
            </a:r>
            <a:r>
              <a:rPr lang="en-US" altLang="ko-KR" dirty="0"/>
              <a:t>timestep</a:t>
            </a:r>
            <a:r>
              <a:rPr lang="ko-KR" altLang="en-US" dirty="0"/>
              <a:t>의 </a:t>
            </a:r>
            <a:r>
              <a:rPr lang="en-US" altLang="ko-KR" dirty="0"/>
              <a:t>v_\pi(s)</a:t>
            </a:r>
            <a:r>
              <a:rPr lang="ko-KR" altLang="en-US" dirty="0"/>
              <a:t> 값들을 비교하면 다음과 같은 식이 성립함을 계산을 통해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식은 모든 상태 </a:t>
            </a:r>
            <a:r>
              <a:rPr lang="en-US" altLang="ko-KR" dirty="0"/>
              <a:t>s</a:t>
            </a:r>
            <a:r>
              <a:rPr lang="ko-KR" altLang="en-US" dirty="0"/>
              <a:t>에 대해 성립하는 식으로서</a:t>
            </a:r>
            <a:r>
              <a:rPr lang="en-US" altLang="ko-KR" dirty="0"/>
              <a:t> </a:t>
            </a:r>
            <a:r>
              <a:rPr lang="ko-KR" altLang="en-US" dirty="0" err="1"/>
              <a:t>일차연립방정식에</a:t>
            </a:r>
            <a:r>
              <a:rPr lang="ko-KR" altLang="en-US" dirty="0"/>
              <a:t> 해당한다고 볼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transition dynamics</a:t>
            </a:r>
            <a:r>
              <a:rPr lang="ko-KR" altLang="en-US" dirty="0"/>
              <a:t>를 알고 있다면 </a:t>
            </a:r>
            <a:r>
              <a:rPr lang="en-US" altLang="ko-KR" dirty="0"/>
              <a:t>v_\pi</a:t>
            </a:r>
            <a:r>
              <a:rPr lang="ko-KR" altLang="en-US" dirty="0"/>
              <a:t>는 연립방정식을 푸는 방법을 통해서도 계산해낼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아래의 식은 </a:t>
            </a:r>
            <a:r>
              <a:rPr lang="en-US" altLang="ko-KR" dirty="0"/>
              <a:t>q_\pi</a:t>
            </a:r>
            <a:r>
              <a:rPr lang="ko-KR" altLang="en-US" dirty="0"/>
              <a:t>에 대한 </a:t>
            </a:r>
            <a:r>
              <a:rPr lang="ko-KR" altLang="en-US" dirty="0" err="1"/>
              <a:t>벨만방정식입니다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인접한 </a:t>
            </a:r>
            <a:r>
              <a:rPr lang="en-US" altLang="ko-KR" dirty="0"/>
              <a:t>timestep </a:t>
            </a:r>
            <a:r>
              <a:rPr lang="ko-KR" altLang="en-US" dirty="0"/>
              <a:t>사이의 </a:t>
            </a:r>
            <a:r>
              <a:rPr lang="en-US" altLang="ko-KR" dirty="0"/>
              <a:t>q</a:t>
            </a:r>
            <a:r>
              <a:rPr lang="ko-KR" altLang="en-US" dirty="0"/>
              <a:t>값을 비교하여 계산하면 해당 식들이 성립함을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벨만방정식들은</a:t>
            </a:r>
            <a:r>
              <a:rPr lang="ko-KR" altLang="en-US" dirty="0"/>
              <a:t> 강화학습에서 아주 중요한 식들입니다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(Monte Carlo </a:t>
            </a:r>
            <a:r>
              <a:rPr lang="ko-KR" altLang="en-US" dirty="0"/>
              <a:t>방법을 제외하면</a:t>
            </a:r>
            <a:r>
              <a:rPr lang="en-US" altLang="ko-KR" dirty="0"/>
              <a:t>) </a:t>
            </a:r>
            <a:r>
              <a:rPr lang="ko-KR" altLang="en-US" dirty="0"/>
              <a:t>강화학습의 모든 알고리즘이 </a:t>
            </a:r>
            <a:r>
              <a:rPr lang="ko-KR" altLang="en-US" dirty="0" err="1"/>
              <a:t>벨만방정식을</a:t>
            </a:r>
            <a:r>
              <a:rPr lang="ko-KR" altLang="en-US" dirty="0"/>
              <a:t> 기반으로 수행됩니다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한편 </a:t>
            </a:r>
            <a:r>
              <a:rPr lang="ko-KR" altLang="en-US" dirty="0" err="1"/>
              <a:t>벨만최적방정식이라고</a:t>
            </a:r>
            <a:r>
              <a:rPr lang="ko-KR" altLang="en-US" dirty="0"/>
              <a:t> 불리는 식도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최적 정책의 가치함수들이 만족시켜야 하는 식을 말하는데요</a:t>
            </a:r>
            <a:r>
              <a:rPr lang="en-US" altLang="ko-KR" dirty="0"/>
              <a:t>, </a:t>
            </a:r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식들 또한 연립방정식이라고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max </a:t>
            </a:r>
            <a:r>
              <a:rPr lang="ko-KR" altLang="en-US" dirty="0"/>
              <a:t>표시가 있기 때문에 선형 연립방정식이 아닌 비선형 연립방정식입니다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최적 가치함수를 </a:t>
            </a:r>
            <a:r>
              <a:rPr lang="ko-KR" altLang="en-US" dirty="0" err="1"/>
              <a:t>구하게되면</a:t>
            </a:r>
            <a:r>
              <a:rPr lang="ko-KR" altLang="en-US" dirty="0"/>
              <a:t> 그것으로 최적정책을 찾을 수 있기 때문에</a:t>
            </a:r>
            <a:r>
              <a:rPr lang="en-US" altLang="ko-KR" dirty="0"/>
              <a:t>, </a:t>
            </a:r>
            <a:r>
              <a:rPr lang="ko-KR" altLang="en-US" dirty="0"/>
              <a:t>이 식들은 매우 중요합니다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벨만최적방정식은</a:t>
            </a:r>
            <a:r>
              <a:rPr lang="ko-KR" altLang="en-US" dirty="0"/>
              <a:t> 여러 알고리즘들과 직접적으로 연관되어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Q</a:t>
            </a:r>
            <a:r>
              <a:rPr lang="ko-KR" altLang="en-US" dirty="0"/>
              <a:t>러닝은 </a:t>
            </a:r>
            <a:r>
              <a:rPr lang="en-US" altLang="ko-KR" dirty="0"/>
              <a:t>Q</a:t>
            </a:r>
            <a:r>
              <a:rPr lang="ko-KR" altLang="en-US" dirty="0"/>
              <a:t>함수에 대한 </a:t>
            </a:r>
            <a:r>
              <a:rPr lang="ko-KR" altLang="en-US" dirty="0" err="1"/>
              <a:t>벨만최적방정식을</a:t>
            </a:r>
            <a:r>
              <a:rPr lang="ko-KR" altLang="en-US" dirty="0"/>
              <a:t> 응용한 것이고</a:t>
            </a:r>
            <a:endParaRPr lang="en-US" altLang="ko-KR" dirty="0"/>
          </a:p>
          <a:p>
            <a:r>
              <a:rPr lang="en-US" altLang="ko-KR" dirty="0"/>
              <a:t>dynamic </a:t>
            </a:r>
            <a:r>
              <a:rPr lang="en-US" altLang="ko-KR" dirty="0" err="1"/>
              <a:t>programmin</a:t>
            </a:r>
            <a:r>
              <a:rPr lang="ko-KR" altLang="en-US" dirty="0"/>
              <a:t>에서의 </a:t>
            </a:r>
            <a:r>
              <a:rPr lang="en-US" altLang="ko-KR" dirty="0"/>
              <a:t>value iteration</a:t>
            </a:r>
            <a:r>
              <a:rPr lang="ko-KR" altLang="en-US" dirty="0"/>
              <a:t>이라는 알고리즘은 </a:t>
            </a:r>
            <a:r>
              <a:rPr lang="en-US" altLang="ko-KR" dirty="0"/>
              <a:t>V</a:t>
            </a:r>
            <a:r>
              <a:rPr lang="ko-KR" altLang="en-US" dirty="0"/>
              <a:t>함수에 대한 </a:t>
            </a:r>
            <a:r>
              <a:rPr lang="ko-KR" altLang="en-US" dirty="0" err="1"/>
              <a:t>벨만최적방정식을</a:t>
            </a:r>
            <a:r>
              <a:rPr lang="ko-KR" altLang="en-US" dirty="0"/>
              <a:t> 직접 사용한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12236-8AC3-70E3-7351-8E2D39C53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976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벨만방정식에</a:t>
            </a:r>
            <a:r>
              <a:rPr lang="ko-KR" altLang="en-US" dirty="0"/>
              <a:t> 대한 소개입니다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벨만방정식은</a:t>
            </a:r>
            <a:r>
              <a:rPr lang="ko-KR" altLang="en-US" dirty="0"/>
              <a:t> 가치함수들이 만족시켜야 하는 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식은 </a:t>
            </a:r>
            <a:r>
              <a:rPr lang="en-US" altLang="ko-KR" dirty="0"/>
              <a:t>v_\pi</a:t>
            </a:r>
            <a:r>
              <a:rPr lang="ko-KR" altLang="en-US" dirty="0"/>
              <a:t>에 대한 </a:t>
            </a:r>
            <a:r>
              <a:rPr lang="ko-KR" altLang="en-US" dirty="0" err="1"/>
              <a:t>벨만방정식</a:t>
            </a:r>
            <a:r>
              <a:rPr lang="ko-KR" altLang="en-US" dirty="0"/>
              <a:t> 입니다</a:t>
            </a:r>
            <a:r>
              <a:rPr lang="en-US" altLang="ko-KR" dirty="0"/>
              <a:t>..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주어진 </a:t>
            </a:r>
            <a:r>
              <a:rPr lang="en-US" altLang="ko-KR" dirty="0"/>
              <a:t>timestep</a:t>
            </a:r>
            <a:r>
              <a:rPr lang="ko-KR" altLang="en-US" dirty="0"/>
              <a:t>과 다음 </a:t>
            </a:r>
            <a:r>
              <a:rPr lang="en-US" altLang="ko-KR" dirty="0"/>
              <a:t>timestep</a:t>
            </a:r>
            <a:r>
              <a:rPr lang="ko-KR" altLang="en-US" dirty="0"/>
              <a:t>의 </a:t>
            </a:r>
            <a:r>
              <a:rPr lang="en-US" altLang="ko-KR" dirty="0"/>
              <a:t>v_\pi(s)</a:t>
            </a:r>
            <a:r>
              <a:rPr lang="ko-KR" altLang="en-US" dirty="0"/>
              <a:t> 값들을 비교하면 다음과 같은 식이 성립함을 계산을 통해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식은 모든 상태 </a:t>
            </a:r>
            <a:r>
              <a:rPr lang="en-US" altLang="ko-KR" dirty="0"/>
              <a:t>s</a:t>
            </a:r>
            <a:r>
              <a:rPr lang="ko-KR" altLang="en-US" dirty="0"/>
              <a:t>에 대해 성립하는 식으로서</a:t>
            </a:r>
            <a:r>
              <a:rPr lang="en-US" altLang="ko-KR" dirty="0"/>
              <a:t> </a:t>
            </a:r>
            <a:r>
              <a:rPr lang="ko-KR" altLang="en-US" dirty="0" err="1"/>
              <a:t>일차연립방정식에</a:t>
            </a:r>
            <a:r>
              <a:rPr lang="ko-KR" altLang="en-US" dirty="0"/>
              <a:t> 해당한다고 볼 수도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transition dynamics</a:t>
            </a:r>
            <a:r>
              <a:rPr lang="ko-KR" altLang="en-US" dirty="0"/>
              <a:t>를 알고 있다면 </a:t>
            </a:r>
            <a:r>
              <a:rPr lang="en-US" altLang="ko-KR" dirty="0"/>
              <a:t>v_\pi</a:t>
            </a:r>
            <a:r>
              <a:rPr lang="ko-KR" altLang="en-US" dirty="0"/>
              <a:t>는 연립방정식을 푸는 방법을 통해서도 계산해낼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아래의 식은 </a:t>
            </a:r>
            <a:r>
              <a:rPr lang="en-US" altLang="ko-KR" dirty="0"/>
              <a:t>q_\pi</a:t>
            </a:r>
            <a:r>
              <a:rPr lang="ko-KR" altLang="en-US" dirty="0"/>
              <a:t>에 대한 </a:t>
            </a:r>
            <a:r>
              <a:rPr lang="ko-KR" altLang="en-US" dirty="0" err="1"/>
              <a:t>벨만방정식입니다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인접한 </a:t>
            </a:r>
            <a:r>
              <a:rPr lang="en-US" altLang="ko-KR" dirty="0"/>
              <a:t>timestep </a:t>
            </a:r>
            <a:r>
              <a:rPr lang="ko-KR" altLang="en-US" dirty="0"/>
              <a:t>사이의 </a:t>
            </a:r>
            <a:r>
              <a:rPr lang="en-US" altLang="ko-KR" dirty="0"/>
              <a:t>q</a:t>
            </a:r>
            <a:r>
              <a:rPr lang="ko-KR" altLang="en-US" dirty="0"/>
              <a:t>값을 비교하여 계산하면 해당 식들이 성립함을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벨만방정식들은</a:t>
            </a:r>
            <a:r>
              <a:rPr lang="ko-KR" altLang="en-US" dirty="0"/>
              <a:t> 강화학습에서 아주 중요한 식들입니다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(Monte Carlo </a:t>
            </a:r>
            <a:r>
              <a:rPr lang="ko-KR" altLang="en-US" dirty="0"/>
              <a:t>방법을 제외하면</a:t>
            </a:r>
            <a:r>
              <a:rPr lang="en-US" altLang="ko-KR" dirty="0"/>
              <a:t>) </a:t>
            </a:r>
            <a:r>
              <a:rPr lang="ko-KR" altLang="en-US" dirty="0"/>
              <a:t>강화학습의 모든 알고리즘이 </a:t>
            </a:r>
            <a:r>
              <a:rPr lang="ko-KR" altLang="en-US" dirty="0" err="1"/>
              <a:t>벨만방정식을</a:t>
            </a:r>
            <a:r>
              <a:rPr lang="ko-KR" altLang="en-US" dirty="0"/>
              <a:t> 기반으로 수행됩니다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한편 </a:t>
            </a:r>
            <a:r>
              <a:rPr lang="ko-KR" altLang="en-US" dirty="0" err="1"/>
              <a:t>벨만최적방정식이라고</a:t>
            </a:r>
            <a:r>
              <a:rPr lang="ko-KR" altLang="en-US" dirty="0"/>
              <a:t> 불리는 식도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최적 정책의 가치함수들이 만족시켜야 하는 식을 말하는데요</a:t>
            </a:r>
            <a:r>
              <a:rPr lang="en-US" altLang="ko-KR" dirty="0"/>
              <a:t>, </a:t>
            </a:r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식들 또한 연립방정식이라고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max </a:t>
            </a:r>
            <a:r>
              <a:rPr lang="ko-KR" altLang="en-US" dirty="0"/>
              <a:t>표시가 있기 때문에 선형 연립방정식이 아닌 비선형 연립방정식입니다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최적 가치함수를 </a:t>
            </a:r>
            <a:r>
              <a:rPr lang="ko-KR" altLang="en-US" dirty="0" err="1"/>
              <a:t>구하게되면</a:t>
            </a:r>
            <a:r>
              <a:rPr lang="ko-KR" altLang="en-US" dirty="0"/>
              <a:t> 그것으로 최적정책을 찾을 수 있기 때문에</a:t>
            </a:r>
            <a:r>
              <a:rPr lang="en-US" altLang="ko-KR" dirty="0"/>
              <a:t>, </a:t>
            </a:r>
            <a:r>
              <a:rPr lang="ko-KR" altLang="en-US" dirty="0"/>
              <a:t>이 식들은 매우 중요합니다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벨만최적방정식은</a:t>
            </a:r>
            <a:r>
              <a:rPr lang="ko-KR" altLang="en-US" dirty="0"/>
              <a:t> 여러 알고리즘들과 직접적으로 연관되어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Q</a:t>
            </a:r>
            <a:r>
              <a:rPr lang="ko-KR" altLang="en-US" dirty="0"/>
              <a:t>러닝은 </a:t>
            </a:r>
            <a:r>
              <a:rPr lang="en-US" altLang="ko-KR" dirty="0"/>
              <a:t>Q</a:t>
            </a:r>
            <a:r>
              <a:rPr lang="ko-KR" altLang="en-US" dirty="0"/>
              <a:t>함수에 대한 </a:t>
            </a:r>
            <a:r>
              <a:rPr lang="ko-KR" altLang="en-US" dirty="0" err="1"/>
              <a:t>벨만최적방정식을</a:t>
            </a:r>
            <a:r>
              <a:rPr lang="ko-KR" altLang="en-US" dirty="0"/>
              <a:t> 응용한 것이고</a:t>
            </a:r>
            <a:endParaRPr lang="en-US" altLang="ko-KR" dirty="0"/>
          </a:p>
          <a:p>
            <a:r>
              <a:rPr lang="en-US" altLang="ko-KR" dirty="0"/>
              <a:t>dynamic </a:t>
            </a:r>
            <a:r>
              <a:rPr lang="en-US" altLang="ko-KR" dirty="0" err="1"/>
              <a:t>programmin</a:t>
            </a:r>
            <a:r>
              <a:rPr lang="ko-KR" altLang="en-US" dirty="0"/>
              <a:t>에서의 </a:t>
            </a:r>
            <a:r>
              <a:rPr lang="en-US" altLang="ko-KR" dirty="0"/>
              <a:t>value iteration</a:t>
            </a:r>
            <a:r>
              <a:rPr lang="ko-KR" altLang="en-US" dirty="0"/>
              <a:t>이라는 알고리즘은 </a:t>
            </a:r>
            <a:r>
              <a:rPr lang="en-US" altLang="ko-KR" dirty="0"/>
              <a:t>V</a:t>
            </a:r>
            <a:r>
              <a:rPr lang="ko-KR" altLang="en-US" dirty="0"/>
              <a:t>함수에 대한 </a:t>
            </a:r>
            <a:r>
              <a:rPr lang="ko-KR" altLang="en-US" dirty="0" err="1"/>
              <a:t>벨만최적방정식을</a:t>
            </a:r>
            <a:r>
              <a:rPr lang="ko-KR" altLang="en-US" dirty="0"/>
              <a:t> 직접 사용한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594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알고리즘들 중 첫번째로 동적계획법을 </a:t>
            </a:r>
            <a:r>
              <a:rPr lang="ko-KR" altLang="en-US" dirty="0" err="1"/>
              <a:t>설명드리려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동적계획법은 환경모델을 알고 있을 때 사용할 수 있는 강화학습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점에서 일반적인 강화학습과는 상당히 다르지만 이론적으로 중요하기 때문에 먼저 설명하겠습니다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동적계획법의 대표적인 알고리즘으로는 </a:t>
            </a:r>
            <a:r>
              <a:rPr lang="en-US" altLang="ko-KR" dirty="0"/>
              <a:t>policy iteration</a:t>
            </a:r>
            <a:r>
              <a:rPr lang="ko-KR" altLang="en-US" dirty="0"/>
              <a:t>과 </a:t>
            </a:r>
            <a:r>
              <a:rPr lang="en-US" altLang="ko-KR" dirty="0"/>
              <a:t>value iteration</a:t>
            </a:r>
            <a:r>
              <a:rPr lang="ko-KR" altLang="en-US" dirty="0"/>
              <a:t>이 있는데 이 두 알고리즘 모두 </a:t>
            </a:r>
            <a:r>
              <a:rPr lang="en-US" altLang="ko-KR" dirty="0"/>
              <a:t>v_\pi</a:t>
            </a:r>
            <a:r>
              <a:rPr lang="ko-KR" altLang="en-US" dirty="0"/>
              <a:t>에 대한 </a:t>
            </a:r>
            <a:r>
              <a:rPr lang="ko-KR" altLang="en-US" dirty="0" err="1"/>
              <a:t>벨만방정식을</a:t>
            </a:r>
            <a:r>
              <a:rPr lang="ko-KR" altLang="en-US" dirty="0"/>
              <a:t> 점화식처럼 반복적으로 적용하고 정책을 개선함으로써 최적 정책을 </a:t>
            </a:r>
            <a:r>
              <a:rPr lang="ko-KR" altLang="en-US" dirty="0" err="1"/>
              <a:t>찾아나가게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동적계획법에서는 모든 상태 </a:t>
            </a:r>
            <a:r>
              <a:rPr lang="en-US" altLang="ko-KR" dirty="0"/>
              <a:t>s’</a:t>
            </a:r>
            <a:r>
              <a:rPr lang="ko-KR" altLang="en-US" dirty="0"/>
              <a:t>에 대하여 가치함수 값을 계산해야 하기 때문에 </a:t>
            </a:r>
            <a:r>
              <a:rPr lang="en-US" altLang="ko-KR" dirty="0"/>
              <a:t>full-backup</a:t>
            </a:r>
            <a:r>
              <a:rPr lang="ko-KR" altLang="en-US" dirty="0"/>
              <a:t>이라는 특성을 가집니다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</a:t>
            </a:r>
            <a:r>
              <a:rPr lang="en-US" altLang="ko-KR" dirty="0"/>
              <a:t>tree</a:t>
            </a:r>
            <a:r>
              <a:rPr lang="ko-KR" altLang="en-US" dirty="0"/>
              <a:t>는 가능한 모든 </a:t>
            </a:r>
            <a:r>
              <a:rPr lang="en-US" altLang="ko-KR" dirty="0"/>
              <a:t>trajectory</a:t>
            </a:r>
            <a:r>
              <a:rPr lang="ko-KR" altLang="en-US" dirty="0"/>
              <a:t>들을 표현하고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파란 점은 </a:t>
            </a:r>
            <a:r>
              <a:rPr lang="en-US" altLang="ko-KR" dirty="0"/>
              <a:t>state, </a:t>
            </a:r>
            <a:r>
              <a:rPr lang="ko-KR" altLang="en-US" dirty="0"/>
              <a:t>검은 점은 </a:t>
            </a:r>
            <a:r>
              <a:rPr lang="en-US" altLang="ko-KR" dirty="0" err="1"/>
              <a:t>actio</a:t>
            </a:r>
            <a:r>
              <a:rPr lang="ko-KR" altLang="en-US" dirty="0"/>
              <a:t>을 나타내며</a:t>
            </a:r>
            <a:r>
              <a:rPr lang="en-US" altLang="ko-KR" dirty="0"/>
              <a:t>, </a:t>
            </a:r>
            <a:r>
              <a:rPr lang="ko-KR" altLang="en-US" dirty="0"/>
              <a:t>빨간색 </a:t>
            </a:r>
            <a:r>
              <a:rPr lang="en-US" altLang="ko-KR" dirty="0"/>
              <a:t>T</a:t>
            </a:r>
            <a:r>
              <a:rPr lang="ko-KR" altLang="en-US" dirty="0"/>
              <a:t>는 </a:t>
            </a:r>
            <a:r>
              <a:rPr lang="en-US" altLang="ko-KR" dirty="0"/>
              <a:t>terminal state</a:t>
            </a:r>
            <a:r>
              <a:rPr lang="ko-KR" altLang="en-US" dirty="0"/>
              <a:t>를 표현합니다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다음 깊이의 </a:t>
            </a:r>
            <a:r>
              <a:rPr lang="ko-KR" altLang="en-US" dirty="0" err="1"/>
              <a:t>상태노드까지</a:t>
            </a:r>
            <a:r>
              <a:rPr lang="ko-KR" altLang="en-US" dirty="0"/>
              <a:t> 다 계산하여 현재 상태의 가치를 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앞으로 소개드릴 </a:t>
            </a:r>
            <a:r>
              <a:rPr lang="en-US" altLang="ko-KR" dirty="0"/>
              <a:t>Monte Carlo</a:t>
            </a:r>
            <a:r>
              <a:rPr lang="ko-KR" altLang="en-US" dirty="0"/>
              <a:t>나 </a:t>
            </a:r>
            <a:r>
              <a:rPr lang="en-US" altLang="ko-KR" dirty="0"/>
              <a:t>TD</a:t>
            </a:r>
            <a:r>
              <a:rPr lang="ko-KR" altLang="en-US" dirty="0"/>
              <a:t>의 방법과 구별되어 </a:t>
            </a:r>
            <a:r>
              <a:rPr lang="en-US" altLang="ko-KR" dirty="0"/>
              <a:t>full-backup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bootstrapping</a:t>
            </a:r>
            <a:r>
              <a:rPr lang="ko-KR" altLang="en-US" dirty="0"/>
              <a:t>이라는 특징을 가집니다</a:t>
            </a:r>
            <a:r>
              <a:rPr lang="en-US" altLang="ko-KR" dirty="0"/>
              <a:t>. terminal state</a:t>
            </a:r>
            <a:r>
              <a:rPr lang="ko-KR" altLang="en-US" dirty="0"/>
              <a:t>까지 가지 않고 바로 다음 스텝의 가치 추정치를 사용하여 현재 가치를 업데이트 하고 있는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동적계획법에서는 강화학습에서의 일반적인 세팅과는 달리 환경모델 전체가 필요하다는 점에서 강화학습과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동적계획법은 상태공간의 크기에 따라 </a:t>
            </a:r>
            <a:r>
              <a:rPr lang="ko-KR" altLang="en-US" dirty="0" err="1"/>
              <a:t>계산량이</a:t>
            </a:r>
            <a:r>
              <a:rPr lang="ko-KR" altLang="en-US" dirty="0"/>
              <a:t> 증가한다는 단점 또한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그럼에도 이것을 언급하는 이유는 강화학습의 이론적인 토대를 제공하기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594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4416-A6D2-D68F-0EE0-7DF3CEA1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E5E8C-9154-44FD-27D7-24FB921DE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F95594-218C-A51A-4284-A43196396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11F81-CC22-7628-6B87-D0C360F9B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316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53156" y="9428717"/>
            <a:ext cx="2942905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00" tIns="45347" rIns="90700" bIns="45347" anchor="b"/>
          <a:lstStyle/>
          <a:p>
            <a:pPr algn="r" defTabSz="905785"/>
            <a:fld id="{3C817677-1D2D-4299-AF74-336E1045B5D4}" type="slidenum">
              <a:rPr lang="ko-KR" altLang="en-US" sz="11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defTabSz="905785"/>
              <a:t>1</a:t>
            </a:fld>
            <a:endParaRPr lang="en-US" altLang="ko-KR" sz="1100" b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0725" y="746125"/>
            <a:ext cx="5370513" cy="3717925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874" y="4713569"/>
            <a:ext cx="5433929" cy="4466988"/>
          </a:xfrm>
          <a:noFill/>
          <a:ln/>
        </p:spPr>
        <p:txBody>
          <a:bodyPr lIns="90700" tIns="45347" rIns="90700" bIns="45347"/>
          <a:lstStyle/>
          <a:p>
            <a:pPr eaLnBrk="1" hangingPunct="1"/>
            <a:r>
              <a:rPr lang="ko-KR" altLang="en-US" dirty="0"/>
              <a:t>목차는 다음과 같이 적어봤습니다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먼저 강화학습 기초에 대해 다루고</a:t>
            </a:r>
            <a:r>
              <a:rPr lang="en-US" altLang="ko-KR" dirty="0"/>
              <a:t>, </a:t>
            </a:r>
            <a:r>
              <a:rPr lang="ko-KR" altLang="en-US" dirty="0"/>
              <a:t>그 다음에는 </a:t>
            </a:r>
            <a:r>
              <a:rPr lang="ko-KR" altLang="en-US" dirty="0" err="1"/>
              <a:t>강화하습</a:t>
            </a:r>
            <a:r>
              <a:rPr lang="ko-KR" altLang="en-US" dirty="0"/>
              <a:t> 알고리즘에 대해 이야기하려고 합니다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마지막으로는 강화학습 중에서도 서부발전에 사용된 것과 같은 </a:t>
            </a:r>
            <a:r>
              <a:rPr lang="en-US" altLang="ko-KR" dirty="0"/>
              <a:t>offline </a:t>
            </a:r>
            <a:r>
              <a:rPr lang="ko-KR" altLang="en-US" dirty="0"/>
              <a:t>강화학습을 설명할 예정입니다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2804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A7A1-5219-7914-D7FA-E083920EB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31DA04-6E8C-B128-9D08-1ACDC00CD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BCA52-88B3-5410-83C3-6D465AD54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F9C58-011A-63E4-C0EA-B6F8FE16C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9652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C6543-594C-5792-2CC2-C812841F5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72130C-1598-C4EE-7D80-9668D02C8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F0EFB0-A945-B8E6-8601-1B336D6CF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54AE60-2C9A-5B70-20DC-8AEC8851A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8938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8BE53-2BC2-7871-CE29-270A857E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CEB1FE-F008-0A9A-38B6-F72D4D769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5E36C9-DDFE-72D9-B3CB-CBC692842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62124A-B7F0-37A2-34A8-B94B45682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1263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10043-1471-299B-D9EC-9208949A2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702188-D280-802A-5732-DCD1396E7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ABCFDB-0AA6-94BD-B40E-DFF53D9C2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2B9EE-9B22-5F71-E620-CDDB55D34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81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49F0E-0C8B-DDF2-3079-F31E72BC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8C124E-1753-C044-79EA-084D97CB0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C747ED-8196-ACB2-52E2-DE0FA90D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96AFA2-DE81-1E74-8C4C-B0CD621AB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6998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4FFB4-E2E1-D6F9-AF04-E48036A2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BF3B63-3A7D-FE19-2851-A123F6F94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D2E834-5A91-26DA-CE23-26DFFC68B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8838D-E501-A437-18F6-10F6E566B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1945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FB7A2-B580-CD20-4A66-1AD874F8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0F7B98-D408-F191-2ED5-6E158AB79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CEA8B0-5486-32D0-F547-C8B3F7F3E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F3F915-44F4-37E9-8F90-260EB1FAB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6474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FCFCE-FAAB-D524-AB52-FB2AE232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C0A5CA-1FAD-AE37-BEE2-61492B8DC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CB1FE2-2967-CD93-0B15-3A16034F0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4FFA5A-07C1-2B89-4F83-70A3C8D6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1964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68DD9-920F-5A76-2011-330C38972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3DD045-CCF7-B9B5-0EB6-4D1D796FF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9A4DD5-9942-BF15-4544-476DDA97C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DDE820-82AB-8ED5-DF0E-6CD601AFC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7467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D471-87F8-7172-BC87-E64E0AAB5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FE6CE4-95D9-673C-1970-E931C2F5B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0934E-2189-FAA6-8A9A-545C01511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7BACC2-711F-BA2A-F9F3-2AB48AF10F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244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파트인 강화학습 기초입니다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강화학습에 관한 개요를 먼저 언급하고 강화학습 문제 정의 및 세팅에 해당하는 </a:t>
            </a:r>
            <a:r>
              <a:rPr lang="en-US" altLang="ko-KR" dirty="0"/>
              <a:t>finite MDP</a:t>
            </a:r>
            <a:r>
              <a:rPr lang="ko-KR" altLang="en-US" dirty="0"/>
              <a:t>에 대해 설명할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 파트에서는 가치함수와 </a:t>
            </a:r>
            <a:r>
              <a:rPr lang="ko-KR" altLang="en-US" dirty="0" err="1"/>
              <a:t>더불어서</a:t>
            </a:r>
            <a:r>
              <a:rPr lang="ko-KR" altLang="en-US" dirty="0"/>
              <a:t> 강화학습의 기본이 되는 중요한 방정식인 </a:t>
            </a:r>
            <a:r>
              <a:rPr lang="ko-KR" altLang="en-US" dirty="0" err="1"/>
              <a:t>벨만방정식과</a:t>
            </a:r>
            <a:r>
              <a:rPr lang="ko-KR" altLang="en-US" dirty="0"/>
              <a:t> </a:t>
            </a:r>
            <a:r>
              <a:rPr lang="ko-KR" altLang="en-US" dirty="0" err="1"/>
              <a:t>벨만</a:t>
            </a:r>
            <a:r>
              <a:rPr lang="ko-KR" altLang="en-US" dirty="0"/>
              <a:t> 최적방정식을 소개하겠습니다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0667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9598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2909D-5DA0-027C-5ECA-ABC67D317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FC4ED8-2073-9865-2208-1E4A6CDF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942AE8-8569-DA07-9035-54C68E17C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52D55-69B8-7771-E657-731B899ED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7481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강화학습 개요입니다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강화학습을 설명하기 위해</a:t>
            </a:r>
            <a:r>
              <a:rPr lang="en-US" altLang="ko-KR" dirty="0"/>
              <a:t>, </a:t>
            </a:r>
            <a:r>
              <a:rPr lang="ko-KR" altLang="en-US" dirty="0"/>
              <a:t>다른 인공지능 알고리즘과 강화학습을 비교해봤습니다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강화학습은</a:t>
            </a:r>
            <a:r>
              <a:rPr lang="en-US" altLang="ko-KR" dirty="0"/>
              <a:t>, </a:t>
            </a:r>
            <a:r>
              <a:rPr lang="ko-KR" altLang="en-US" dirty="0"/>
              <a:t>보통의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알고리즘인 지도학습이나 비지도학습과는 별개로 분류될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지도학습과 비지도학습 모두 데이터를 통해 학습하는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지도학습의 경우 </a:t>
            </a:r>
            <a:r>
              <a:rPr lang="ko-KR" altLang="en-US" dirty="0" err="1"/>
              <a:t>피쳐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와 라벨 </a:t>
            </a:r>
            <a:r>
              <a:rPr lang="en-US" altLang="ko-KR" dirty="0"/>
              <a:t>y</a:t>
            </a:r>
            <a:r>
              <a:rPr lang="ko-KR" altLang="en-US" dirty="0"/>
              <a:t>가 모두 포함된 데이터셋을 가지고</a:t>
            </a:r>
            <a:r>
              <a:rPr lang="en-US" altLang="ko-KR" dirty="0"/>
              <a:t>, </a:t>
            </a:r>
            <a:r>
              <a:rPr lang="ko-KR" altLang="en-US" dirty="0"/>
              <a:t>주어진 </a:t>
            </a:r>
            <a:r>
              <a:rPr lang="en-US" altLang="ko-KR" dirty="0"/>
              <a:t>x</a:t>
            </a:r>
            <a:r>
              <a:rPr lang="ko-KR" altLang="en-US" dirty="0"/>
              <a:t>에 대하여 </a:t>
            </a:r>
            <a:r>
              <a:rPr lang="en-US" altLang="ko-KR" dirty="0"/>
              <a:t>y</a:t>
            </a:r>
            <a:r>
              <a:rPr lang="ko-KR" altLang="en-US" dirty="0"/>
              <a:t>가 나오도록 학습하는 것을 말합니다</a:t>
            </a:r>
            <a:endParaRPr lang="en-US" altLang="ko-KR" dirty="0"/>
          </a:p>
          <a:p>
            <a:r>
              <a:rPr lang="ko-KR" altLang="en-US" dirty="0"/>
              <a:t>이를 통해 예측 문제나 분류문제를 푸는 것이 </a:t>
            </a:r>
            <a:r>
              <a:rPr lang="ko-KR" altLang="en-US" dirty="0" err="1"/>
              <a:t>머신러닝에서</a:t>
            </a:r>
            <a:r>
              <a:rPr lang="ko-KR" altLang="en-US" dirty="0"/>
              <a:t> 가장 대표적인 학습방식인 </a:t>
            </a:r>
            <a:r>
              <a:rPr lang="en-US" altLang="ko-KR" dirty="0"/>
              <a:t>supervised learning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비지도학습은 </a:t>
            </a:r>
            <a:r>
              <a:rPr lang="ko-KR" altLang="en-US" dirty="0" err="1"/>
              <a:t>피쳐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만이 포함된 데이터셋을 가지고 </a:t>
            </a:r>
            <a:r>
              <a:rPr lang="en-US" altLang="ko-KR" dirty="0"/>
              <a:t>x </a:t>
            </a:r>
            <a:r>
              <a:rPr lang="ko-KR" altLang="en-US" dirty="0"/>
              <a:t>사이의 관계를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군집화로 데이터를 여러 그룹으로 나누건</a:t>
            </a:r>
            <a:r>
              <a:rPr lang="en-US" altLang="ko-KR" dirty="0"/>
              <a:t>, </a:t>
            </a:r>
            <a:r>
              <a:rPr lang="ko-KR" altLang="en-US" dirty="0"/>
              <a:t>아니면 </a:t>
            </a:r>
            <a:r>
              <a:rPr lang="en-US" altLang="ko-KR" dirty="0"/>
              <a:t>PCA</a:t>
            </a:r>
            <a:r>
              <a:rPr lang="ko-KR" altLang="en-US" dirty="0"/>
              <a:t>로 차원을 축소하여 </a:t>
            </a:r>
            <a:r>
              <a:rPr lang="ko-KR" altLang="en-US" dirty="0" err="1"/>
              <a:t>의미있는</a:t>
            </a:r>
            <a:r>
              <a:rPr lang="ko-KR" altLang="en-US" dirty="0"/>
              <a:t> 형태로 변환하여 시각화하기도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 강화학습은 데이터를 통해 학습하지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나중에 소개할 </a:t>
            </a:r>
            <a:r>
              <a:rPr lang="en-US" altLang="ko-KR" dirty="0"/>
              <a:t>offline </a:t>
            </a:r>
            <a:r>
              <a:rPr lang="ko-KR" altLang="en-US" dirty="0"/>
              <a:t>강화학습의 경우 데이터를 통해 학습하는 방식을 취하지만 고전적인 강화학습은 데이터를 통해 학습하는 대신</a:t>
            </a:r>
            <a:r>
              <a:rPr lang="en-US" altLang="ko-KR" dirty="0"/>
              <a:t>, agent</a:t>
            </a:r>
            <a:r>
              <a:rPr lang="ko-KR" altLang="en-US" dirty="0"/>
              <a:t>가 환경과 시행착오를 거치며 학습하는 것을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지금 </a:t>
            </a:r>
            <a:r>
              <a:rPr lang="en-US" altLang="ko-KR" dirty="0"/>
              <a:t>agent</a:t>
            </a:r>
            <a:r>
              <a:rPr lang="ko-KR" altLang="en-US" dirty="0"/>
              <a:t>와 환경이라는 말을 했는데 오른쪽 아래 그림을 보시면 될 것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agent</a:t>
            </a:r>
            <a:r>
              <a:rPr lang="ko-KR" altLang="en-US" dirty="0"/>
              <a:t>는 학습하는 주체를</a:t>
            </a:r>
            <a:r>
              <a:rPr lang="en-US" altLang="ko-KR" dirty="0"/>
              <a:t> </a:t>
            </a:r>
            <a:r>
              <a:rPr lang="ko-KR" altLang="en-US" dirty="0"/>
              <a:t>말합니다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agent</a:t>
            </a:r>
            <a:r>
              <a:rPr lang="ko-KR" altLang="en-US" dirty="0"/>
              <a:t>는 주어진 상황에 대하여 행동을 취하고 그에 따른 보상을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그럼으로써 보상을 많이 받도록 하는 </a:t>
            </a:r>
            <a:r>
              <a:rPr lang="en-US" altLang="ko-KR" dirty="0"/>
              <a:t>(</a:t>
            </a:r>
            <a:r>
              <a:rPr lang="ko-KR" altLang="en-US" dirty="0"/>
              <a:t>정확하게는</a:t>
            </a:r>
            <a:r>
              <a:rPr lang="en-US" altLang="ko-KR" dirty="0"/>
              <a:t>, </a:t>
            </a:r>
            <a:r>
              <a:rPr lang="ko-KR" altLang="en-US" dirty="0"/>
              <a:t>조금 있다가 더 말씀드리겠지만 보상의 합이 최대가 되는</a:t>
            </a:r>
            <a:r>
              <a:rPr lang="en-US" altLang="ko-KR" dirty="0"/>
              <a:t>) </a:t>
            </a:r>
            <a:r>
              <a:rPr lang="ko-KR" altLang="en-US" dirty="0"/>
              <a:t>방식으로 행동을 선택하도록 학습합니다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이것은 실제 우리가 뭔가를 배우는 상황과도 매우 유사합니다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아이가 걸음마를 처음 배운다고 할 때</a:t>
            </a:r>
            <a:r>
              <a:rPr lang="en-US" altLang="ko-KR" dirty="0"/>
              <a:t>, </a:t>
            </a:r>
            <a:r>
              <a:rPr lang="ko-KR" altLang="en-US" dirty="0"/>
              <a:t>엄마는 아이에게 어떻게 해야 걸을 수 있는지를 지도하지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걸음마를 배우는 것은 지도학습에 속하지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아이는 주어진 자세에서 어떤 근육에 얼만큼 힘을 주어야 하는지를 시행착오를 통해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근육에 얼만큼의 힘을 주어 행동했더니 넘어졌다면 보상을 마이너스로 받았으므로 다음에는 그렇게 행동하지 않도록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이번에는 다른 근육에 또 다른 힘을 주어 조금 더 일어서는 자세가 되었다면 스스로 뿌듯하다는 보상이 주어져 그 방식으로 행동하도록 학습됩니다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식으로</a:t>
            </a:r>
            <a:r>
              <a:rPr lang="en-US" altLang="ko-KR" dirty="0"/>
              <a:t>, </a:t>
            </a:r>
            <a:r>
              <a:rPr lang="ko-KR" altLang="en-US" dirty="0"/>
              <a:t>수 천 번</a:t>
            </a:r>
            <a:r>
              <a:rPr lang="en-US" altLang="ko-KR" dirty="0"/>
              <a:t>,</a:t>
            </a:r>
            <a:r>
              <a:rPr lang="ko-KR" altLang="en-US" dirty="0"/>
              <a:t> 수 만 번의 시행착오를 </a:t>
            </a:r>
            <a:r>
              <a:rPr lang="ko-KR" altLang="en-US" dirty="0" err="1"/>
              <a:t>반복하다보면</a:t>
            </a:r>
            <a:r>
              <a:rPr lang="ko-KR" altLang="en-US" dirty="0"/>
              <a:t> 아이는 뒤뚱뒤뚱 설 수 있게 되고 나중에는 안정적인 자세로 걷거나 빠르게 달릴 수도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이것은 옆에서 엄마가 지도하여 얻어진 </a:t>
            </a:r>
            <a:r>
              <a:rPr lang="ko-KR" altLang="en-US" dirty="0" err="1"/>
              <a:t>것이라고는</a:t>
            </a:r>
            <a:r>
              <a:rPr lang="ko-KR" altLang="en-US" dirty="0"/>
              <a:t> 볼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 옆에서 부모가 격려해주거나 시범을 보이는 것이 영향을 줄 수는 있겠지만 그보다는 스스로 </a:t>
            </a:r>
            <a:r>
              <a:rPr lang="ko-KR" altLang="en-US" dirty="0" err="1"/>
              <a:t>학습해나가는</a:t>
            </a:r>
            <a:r>
              <a:rPr lang="ko-KR" altLang="en-US" dirty="0"/>
              <a:t> 면이 더 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걸음마를 배우는 것은 지도학습으로 분류되기는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여러 상황에 대한 행동을 여러가지로 시도해보고</a:t>
            </a:r>
            <a:r>
              <a:rPr lang="en-US" altLang="ko-KR" dirty="0"/>
              <a:t>, </a:t>
            </a:r>
            <a:r>
              <a:rPr lang="ko-KR" altLang="en-US" dirty="0"/>
              <a:t>그에 따른 보상을 통해 학습하는 방식인 강화학습으로 이해될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아이가 말을 배우거나 예절을 배울 때에도 일종의 강화학습이 적용됩니다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때에는 부모가 아이에 대한 </a:t>
            </a:r>
            <a:r>
              <a:rPr lang="en-US" altLang="ko-KR" dirty="0"/>
              <a:t>supervisor, </a:t>
            </a:r>
            <a:r>
              <a:rPr lang="ko-KR" altLang="en-US" dirty="0"/>
              <a:t>즉 지도자로서 아이의 행동을 지도하는 역할을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부모는 아이가 말이나 행동을 잘하도록 모범을 보이기도 한다는 점에서 이것은 지도학습으로도 설명될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말을 잘하거나 잘하지 못했을 때</a:t>
            </a:r>
            <a:r>
              <a:rPr lang="en-US" altLang="ko-KR" dirty="0"/>
              <a:t>, </a:t>
            </a:r>
            <a:r>
              <a:rPr lang="ko-KR" altLang="en-US" dirty="0"/>
              <a:t>부모는 아이에 대해</a:t>
            </a:r>
            <a:r>
              <a:rPr lang="en-US" altLang="ko-KR" dirty="0"/>
              <a:t> </a:t>
            </a:r>
            <a:r>
              <a:rPr lang="ko-KR" altLang="en-US" dirty="0"/>
              <a:t>그에 따른 칭찬이나 지적을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아이가 말이나 행동을 하나하나 함에 따라 긍정적인 피드백 혹은 부정적인 피드백을 주는 것으로 생각할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이와 같은 관점에서 보면 </a:t>
            </a:r>
            <a:r>
              <a:rPr lang="ko-KR" altLang="en-US" dirty="0" err="1"/>
              <a:t>강화학습이란</a:t>
            </a:r>
            <a:r>
              <a:rPr lang="ko-KR" altLang="en-US" dirty="0"/>
              <a:t> 일반적인 </a:t>
            </a:r>
            <a:r>
              <a:rPr lang="en-US" altLang="ko-KR" dirty="0"/>
              <a:t>‘</a:t>
            </a:r>
            <a:r>
              <a:rPr lang="ko-KR" altLang="en-US" dirty="0"/>
              <a:t>학습</a:t>
            </a:r>
            <a:r>
              <a:rPr lang="en-US" altLang="ko-KR" dirty="0"/>
              <a:t>‘</a:t>
            </a:r>
            <a:r>
              <a:rPr lang="ko-KR" altLang="en-US" dirty="0"/>
              <a:t>과 긴밀히 </a:t>
            </a:r>
            <a:r>
              <a:rPr lang="ko-KR" altLang="en-US" dirty="0" err="1"/>
              <a:t>연결되어있는</a:t>
            </a:r>
            <a:r>
              <a:rPr lang="ko-KR" altLang="en-US" dirty="0"/>
              <a:t> 개념이라고 생각할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489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강화학습의 발전과정을 살펴보려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강화학습은 컴퓨터공학이나 </a:t>
            </a:r>
            <a:r>
              <a:rPr lang="ko-KR" altLang="en-US" dirty="0" err="1"/>
              <a:t>수학에서보다</a:t>
            </a:r>
            <a:r>
              <a:rPr lang="ko-KR" altLang="en-US" dirty="0"/>
              <a:t> 심리학</a:t>
            </a:r>
            <a:r>
              <a:rPr lang="en-US" altLang="ko-KR" dirty="0"/>
              <a:t>, </a:t>
            </a:r>
            <a:r>
              <a:rPr lang="ko-KR" altLang="en-US" dirty="0"/>
              <a:t>그 중에서도 행동심리학에서 먼저 나온 말이라고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보이는 그림은 스키너라는 심리학자가 고안한 장치입니다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장치는 박스 안의 쥐가 레버를 누르면 먹이가 나오도록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쥐는 시행착오를 통해 </a:t>
            </a:r>
            <a:r>
              <a:rPr lang="en-US" altLang="ko-KR" dirty="0"/>
              <a:t>‘</a:t>
            </a:r>
            <a:r>
              <a:rPr lang="ko-KR" altLang="en-US" dirty="0"/>
              <a:t>먹이를 얻으려면 레버를 누르면 된다</a:t>
            </a:r>
            <a:r>
              <a:rPr lang="en-US" altLang="ko-KR" dirty="0"/>
              <a:t>＇</a:t>
            </a:r>
            <a:r>
              <a:rPr lang="ko-KR" altLang="en-US" dirty="0"/>
              <a:t>는 것을 학습하게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개념은 컴퓨터 공학이나 수학에서의 강화학습이 발전하기 이전에 존재하여</a:t>
            </a:r>
            <a:r>
              <a:rPr lang="en-US" altLang="ko-KR" dirty="0"/>
              <a:t>, </a:t>
            </a:r>
            <a:r>
              <a:rPr lang="ko-KR" altLang="en-US" dirty="0"/>
              <a:t>교육학 등에도 영향을 미쳤습니다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한편</a:t>
            </a:r>
            <a:r>
              <a:rPr lang="en-US" altLang="ko-KR" dirty="0"/>
              <a:t>, 1950</a:t>
            </a:r>
            <a:r>
              <a:rPr lang="ko-KR" altLang="en-US" dirty="0"/>
              <a:t>년대에 리처드 </a:t>
            </a:r>
            <a:r>
              <a:rPr lang="ko-KR" altLang="en-US" dirty="0" err="1"/>
              <a:t>벨만은</a:t>
            </a:r>
            <a:r>
              <a:rPr lang="ko-KR" altLang="en-US" dirty="0"/>
              <a:t> 동적계획법</a:t>
            </a:r>
            <a:r>
              <a:rPr lang="en-US" altLang="ko-KR" dirty="0"/>
              <a:t>(DP)</a:t>
            </a:r>
            <a:r>
              <a:rPr lang="ko-KR" altLang="en-US" dirty="0"/>
              <a:t>을 개발하여 순차적 의사결정 문제를 풀 수 있는 수학적인 도구를 마련했습니다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벨만방정식으로</a:t>
            </a:r>
            <a:r>
              <a:rPr lang="ko-KR" altLang="en-US" dirty="0"/>
              <a:t> 알려진 식에 기반한 이 방법은 나중에 강화학습의 이론적 토대가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방법론은 이후에 </a:t>
            </a:r>
            <a:r>
              <a:rPr lang="ko-KR" altLang="en-US" dirty="0" err="1"/>
              <a:t>몬테카를로나</a:t>
            </a:r>
            <a:r>
              <a:rPr lang="ko-KR" altLang="en-US" dirty="0"/>
              <a:t> 시간차 학습 등으로 발전하면서 강화학습이라는 이름으로 거듭나게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년에는 </a:t>
            </a:r>
            <a:r>
              <a:rPr lang="en-US" altLang="ko-KR" dirty="0"/>
              <a:t>Q-learning</a:t>
            </a:r>
            <a:r>
              <a:rPr lang="ko-KR" altLang="en-US" dirty="0"/>
              <a:t>이</a:t>
            </a:r>
            <a:r>
              <a:rPr lang="en-US" altLang="ko-KR" dirty="0"/>
              <a:t>, 2010</a:t>
            </a:r>
            <a:r>
              <a:rPr lang="ko-KR" altLang="en-US" dirty="0"/>
              <a:t>년대에는 </a:t>
            </a:r>
            <a:r>
              <a:rPr lang="ko-KR" altLang="en-US" dirty="0" err="1"/>
              <a:t>딥러닝과</a:t>
            </a:r>
            <a:r>
              <a:rPr lang="ko-KR" altLang="en-US" dirty="0"/>
              <a:t> 결합된 </a:t>
            </a:r>
            <a:r>
              <a:rPr lang="en-US" altLang="ko-KR" dirty="0"/>
              <a:t>DQN</a:t>
            </a:r>
            <a:r>
              <a:rPr lang="ko-KR" altLang="en-US" dirty="0"/>
              <a:t>이 개발되면서 강화학습은 발전을 거듭하는데요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오늘 세미나에서는 이 장표에 나온 알고리즘들 정도까지 다루게 될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22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강화학습의 기본 개념들을 살펴보려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강화학습에서는 에이전트라고 하는 존재가 환경과 상호작용하면서 어떻게 행동할지를 </a:t>
            </a:r>
            <a:r>
              <a:rPr lang="ko-KR" altLang="en-US" dirty="0" err="1"/>
              <a:t>학습해나갑니다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이전 슬라이드에서 말씀드렸던 스키너 상자의 예시로 보면</a:t>
            </a:r>
            <a:r>
              <a:rPr lang="en-US" altLang="ko-KR" dirty="0"/>
              <a:t>, </a:t>
            </a:r>
            <a:r>
              <a:rPr lang="ko-KR" altLang="en-US" dirty="0"/>
              <a:t>환경에 해당하는 것은 상자이고 에이전트에 해당하는 것은 쥐입니다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아래 그림을 보시면 강화학습의 기본 구조를 확인하실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에이전트는 현재 상태에서 어떤 행동을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환경은 이 행동에 대하여 보상을 주고 다음 상태로 전이됩니다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순환이 반복되면서 에이전트는 더 많은 보상을 받을 수 있는 행동을 학습하게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순차적인 의사결정과정</a:t>
            </a:r>
            <a:r>
              <a:rPr lang="en-US" altLang="ko-KR" dirty="0"/>
              <a:t> (decision process)</a:t>
            </a:r>
            <a:r>
              <a:rPr lang="ko-KR" altLang="en-US" dirty="0"/>
              <a:t> 에 관해서는 다음 슬라이드에서 더 자세하게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534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 슬라이드부터 나오는 세 개의 슬라이드에서 </a:t>
                </a:r>
                <a:r>
                  <a:rPr lang="en-US" altLang="ko-KR" dirty="0"/>
                  <a:t>MDP, </a:t>
                </a:r>
                <a:r>
                  <a:rPr lang="ko-KR" altLang="en-US" dirty="0"/>
                  <a:t>즉 </a:t>
                </a:r>
                <a:r>
                  <a:rPr lang="en-US" altLang="ko-KR" dirty="0"/>
                  <a:t>Markov decision process</a:t>
                </a:r>
                <a:r>
                  <a:rPr lang="ko-KR" altLang="en-US" dirty="0"/>
                  <a:t>에 대해 설명해보려 합니다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MDP</a:t>
                </a:r>
                <a:r>
                  <a:rPr lang="ko-KR" altLang="en-US" dirty="0"/>
                  <a:t>는 강화학습에서 다루는 문제가 어떤 문제인지 설명합니다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수학에서 확률과정</a:t>
                </a:r>
                <a:r>
                  <a:rPr lang="en-US" altLang="ko-KR" dirty="0"/>
                  <a:t>(random process) </a:t>
                </a:r>
                <a:r>
                  <a:rPr lang="ko-KR" altLang="en-US" dirty="0"/>
                  <a:t>이라고 하면 확률변수들의 나열을 말합니다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MDP</a:t>
                </a:r>
                <a:r>
                  <a:rPr lang="ko-KR" altLang="en-US" dirty="0"/>
                  <a:t>도 하나의 </a:t>
                </a:r>
                <a:r>
                  <a:rPr lang="en-US" altLang="ko-KR" dirty="0"/>
                  <a:t>process</a:t>
                </a:r>
                <a:r>
                  <a:rPr lang="ko-KR" altLang="en-US" dirty="0"/>
                  <a:t>이므로 마찬가지로 확률변수들의 나열인데</a:t>
                </a:r>
                <a:r>
                  <a:rPr lang="en-US" altLang="ko-KR" dirty="0"/>
                  <a:t>, decision process</a:t>
                </a:r>
                <a:r>
                  <a:rPr lang="ko-KR" altLang="en-US" dirty="0"/>
                  <a:t>는 특정한 변수들의 나열입니다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다시 말해</a:t>
                </a:r>
                <a:r>
                  <a:rPr lang="en-US" altLang="ko-KR" dirty="0"/>
                  <a:t>, S, A, R, S, A, R</a:t>
                </a:r>
                <a:r>
                  <a:rPr lang="ko-KR" altLang="en-US" dirty="0"/>
                  <a:t>과 같은 확률변수들이 나열되는 것을 의사결정과정</a:t>
                </a:r>
                <a:r>
                  <a:rPr lang="en-US" altLang="ko-KR" dirty="0"/>
                  <a:t>, decision process</a:t>
                </a:r>
                <a:r>
                  <a:rPr lang="ko-KR" altLang="en-US" dirty="0"/>
                  <a:t>라고 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그리고 그 중에서도 </a:t>
                </a:r>
                <a:r>
                  <a:rPr lang="ko-KR" altLang="en-US" dirty="0" err="1"/>
                  <a:t>마르코프</a:t>
                </a:r>
                <a:r>
                  <a:rPr lang="ko-KR" altLang="en-US" dirty="0"/>
                  <a:t> 성질을 만족시키는 의사결정과정을 </a:t>
                </a:r>
                <a:r>
                  <a:rPr lang="en-US" altLang="ko-KR" dirty="0"/>
                  <a:t>MDP</a:t>
                </a:r>
                <a:r>
                  <a:rPr lang="ko-KR" altLang="en-US" dirty="0"/>
                  <a:t>라고 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각각의 확률변수들은 시간순서를 명시할 필요가 있기 때문에 </a:t>
                </a:r>
                <a:r>
                  <a:rPr lang="en-US" altLang="ko-KR" dirty="0" err="1"/>
                  <a:t>S_t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A_t</a:t>
                </a:r>
                <a:r>
                  <a:rPr lang="en-US" altLang="ko-KR" dirty="0"/>
                  <a:t>, R_{t+1} … </a:t>
                </a:r>
                <a:r>
                  <a:rPr lang="ko-KR" altLang="en-US" dirty="0"/>
                  <a:t>등과 같이 </a:t>
                </a:r>
                <a:r>
                  <a:rPr lang="en-US" altLang="ko-KR" dirty="0"/>
                  <a:t>timestep t</a:t>
                </a:r>
                <a:r>
                  <a:rPr lang="ko-KR" altLang="en-US" dirty="0"/>
                  <a:t>를 붙여서 표현합니다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이때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확률변수들에 특정 값들이 지정된 상태를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라고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이러한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는 끝없이 계속될 수도 있고 어느 순간 </a:t>
                </a:r>
                <a:r>
                  <a:rPr lang="en-US" altLang="ko-KR" dirty="0"/>
                  <a:t>terminal state</a:t>
                </a:r>
                <a:r>
                  <a:rPr lang="ko-KR" altLang="en-US" dirty="0"/>
                  <a:t>에 도달하여 멈출 수도 있습니다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terminal state</a:t>
                </a:r>
                <a:r>
                  <a:rPr lang="ko-KR" altLang="en-US" dirty="0"/>
                  <a:t>에 도달하는 경우에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episode</a:t>
                </a:r>
                <a:r>
                  <a:rPr lang="ko-KR" altLang="en-US" dirty="0"/>
                  <a:t>라고 부릅니다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너무 개념적인 설명만 많이 했기 때문에 예를 들어 설명해보겠습니다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아래 그림과 같은 격자모양의 공간이 있다고 하겠습니다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(1,1)</a:t>
                </a:r>
                <a:r>
                  <a:rPr lang="ko-KR" altLang="en-US" dirty="0"/>
                  <a:t>에서 시작하여 상하좌우로 움직이는 몇 번의 과정 뒤에 </a:t>
                </a:r>
                <a:r>
                  <a:rPr lang="en-US" altLang="ko-KR" dirty="0"/>
                  <a:t>(4,2) 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(4,3)</a:t>
                </a:r>
                <a:r>
                  <a:rPr lang="ko-KR" altLang="en-US" dirty="0"/>
                  <a:t>에 도달하면 끝나는 환경을 생각하겠습니다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움직일 때 </a:t>
                </a:r>
                <a:r>
                  <a:rPr lang="ko-KR" altLang="en-US" dirty="0" err="1"/>
                  <a:t>막혀있는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(2,2)</a:t>
                </a:r>
                <a:r>
                  <a:rPr lang="ko-KR" altLang="en-US" dirty="0"/>
                  <a:t>같은 부분이 있으면 움직일 수 없습니다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예를 들어 </a:t>
                </a:r>
                <a:r>
                  <a:rPr lang="en-US" altLang="ko-KR" dirty="0"/>
                  <a:t>(1,2)</a:t>
                </a:r>
                <a:r>
                  <a:rPr lang="ko-KR" altLang="en-US" dirty="0"/>
                  <a:t>에서는 왼쪽이나 오른쪽으로 움직일 수 없으니 위쪽 또는 아래쪽으로만 움직일 수 있습니다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(2,4)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(3,4)</a:t>
                </a:r>
                <a:r>
                  <a:rPr lang="ko-KR" altLang="en-US" dirty="0"/>
                  <a:t>는 도달하면 끝나기 때문에 </a:t>
                </a:r>
                <a:r>
                  <a:rPr lang="en-US" altLang="ko-KR" dirty="0"/>
                  <a:t>terminal state</a:t>
                </a:r>
                <a:r>
                  <a:rPr lang="ko-KR" altLang="en-US" dirty="0"/>
                  <a:t>에 해당하는데 </a:t>
                </a:r>
                <a:r>
                  <a:rPr lang="en-US" altLang="ko-KR" dirty="0"/>
                  <a:t>(4,2)</a:t>
                </a:r>
                <a:r>
                  <a:rPr lang="ko-KR" altLang="en-US" dirty="0"/>
                  <a:t>에 도달하면 </a:t>
                </a:r>
                <a:r>
                  <a:rPr lang="en-US" altLang="ko-KR" dirty="0"/>
                  <a:t>-1</a:t>
                </a:r>
                <a:r>
                  <a:rPr lang="ko-KR" altLang="en-US" dirty="0"/>
                  <a:t>의 보상을 </a:t>
                </a:r>
                <a:r>
                  <a:rPr lang="en-US" altLang="ko-KR" dirty="0"/>
                  <a:t>(4,3)</a:t>
                </a:r>
                <a:r>
                  <a:rPr lang="ko-KR" altLang="en-US" dirty="0"/>
                  <a:t>에 도달하면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보상을 받습니다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그리고 </a:t>
                </a:r>
                <a:r>
                  <a:rPr lang="en-US" altLang="ko-KR" dirty="0"/>
                  <a:t>agent</a:t>
                </a:r>
                <a:r>
                  <a:rPr lang="ko-KR" altLang="en-US" dirty="0"/>
                  <a:t>는 매번 움직일 때마다 움직이는 비용으로서 </a:t>
                </a:r>
                <a:r>
                  <a:rPr lang="en-US" altLang="ko-KR" dirty="0"/>
                  <a:t>-0.1</a:t>
                </a:r>
                <a:r>
                  <a:rPr lang="ko-KR" altLang="en-US" dirty="0"/>
                  <a:t>의 보상을 받는다고 하겠습니다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/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이러한 환경을 </a:t>
                </a:r>
                <a:r>
                  <a:rPr lang="en-US" altLang="ko-KR" dirty="0"/>
                  <a:t>grid world</a:t>
                </a:r>
                <a:r>
                  <a:rPr lang="ko-KR" altLang="en-US" dirty="0"/>
                  <a:t>라고 부릅니다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이때 상태집합</a:t>
                </a:r>
                <a:r>
                  <a:rPr lang="en-US" altLang="ko-KR" dirty="0"/>
                  <a:t>(state space)</a:t>
                </a:r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b="1" i="0" dirty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m:rPr>
                        <m:lit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,⋯,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4,3</m:t>
                        </m:r>
                      </m:e>
                    </m:d>
                    <m:r>
                      <m:rPr>
                        <m:lit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행동집합</a:t>
                </a:r>
                <a:r>
                  <a:rPr lang="en-US" altLang="ko-KR" dirty="0"/>
                  <a:t>(action space)</a:t>
                </a:r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r>
                      <a:rPr kumimoji="1" lang="en-US" altLang="ko-KR" sz="1100" b="1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𝑨</m:t>
                    </m:r>
                    <m:r>
                      <a:rPr kumimoji="1" lang="en-US" altLang="ko-KR" sz="1100" b="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=</m:t>
                    </m:r>
                    <m:r>
                      <m:rPr>
                        <m:lit/>
                      </m:rPr>
                      <a:rPr kumimoji="1" lang="en-US" altLang="ko-KR" sz="1100" b="0" i="0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{</m:t>
                    </m:r>
                    <m:r>
                      <a:rPr kumimoji="1" lang="ko-KR" altLang="en-US" sz="1100" b="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→</m:t>
                    </m:r>
                    <m:r>
                      <a:rPr kumimoji="1" lang="en-US" altLang="ko-KR" sz="1100" b="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, </m:t>
                    </m:r>
                    <m:r>
                      <a:rPr kumimoji="1" lang="ko-KR" altLang="en-US" sz="1100" b="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←</m:t>
                    </m:r>
                    <m:r>
                      <a:rPr kumimoji="1" lang="en-US" altLang="ko-KR" sz="1100" b="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, </m:t>
                    </m:r>
                    <m:r>
                      <a:rPr kumimoji="1" lang="ko-KR" altLang="en-US" sz="1100" b="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↑</m:t>
                    </m:r>
                    <m:r>
                      <a:rPr kumimoji="1" lang="en-US" altLang="ko-KR" sz="1100" b="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, </m:t>
                    </m:r>
                    <m:r>
                      <a:rPr kumimoji="1" lang="ko-KR" altLang="en-US" sz="1100" b="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↓</m:t>
                    </m:r>
                    <m:r>
                      <m:rPr>
                        <m:lit/>
                      </m:rPr>
                      <a:rPr kumimoji="1" lang="en-US" altLang="ko-KR" sz="1100" b="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}</m:t>
                    </m:r>
                    <m:r>
                      <m:rPr>
                        <m:lit/>
                      </m:rPr>
                      <a:rPr kumimoji="1" lang="ko-KR" altLang="en-US" sz="1100" b="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로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표현할 수 있습니다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간단한 강화학습에서는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가 모두 유한집합인 경우만을 생각하는데 이것을 </a:t>
                </a:r>
                <a:r>
                  <a:rPr lang="en-US" altLang="ko-KR" dirty="0"/>
                  <a:t>finite MDP</a:t>
                </a:r>
                <a:r>
                  <a:rPr lang="ko-KR" altLang="en-US" dirty="0"/>
                  <a:t>라고도 부릅니다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다음으로는 </a:t>
                </a:r>
                <a:r>
                  <a:rPr lang="en-US" altLang="ko-KR" dirty="0" err="1"/>
                  <a:t>markov</a:t>
                </a:r>
                <a:r>
                  <a:rPr lang="en-US" altLang="ko-KR" dirty="0"/>
                  <a:t> property</a:t>
                </a:r>
                <a:r>
                  <a:rPr lang="ko-KR" altLang="en-US" dirty="0"/>
                  <a:t>이라는 것이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이것은 </a:t>
                </a:r>
                <a:r>
                  <a:rPr lang="ko-KR" altLang="en-US" dirty="0" err="1"/>
                  <a:t>뭐냐하면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현재의 상태가 바로 이전 스텝의 상태와 행동에만 의존한다는 가정입니다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그러니까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일반적으로는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현재의 상태가 바로 이전 스텝의 상태와 행동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말고도 더 이전 스텝의 상태와 행동에도 영향을 받겠지만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어떤 </a:t>
                </a:r>
                <a:r>
                  <a:rPr lang="en-US" altLang="ko-KR" dirty="0"/>
                  <a:t>decision process</a:t>
                </a:r>
                <a:r>
                  <a:rPr lang="ko-KR" altLang="en-US" dirty="0"/>
                  <a:t>가 </a:t>
                </a:r>
                <a:r>
                  <a:rPr lang="ko-KR" altLang="en-US" dirty="0" err="1"/>
                  <a:t>마코프</a:t>
                </a:r>
                <a:r>
                  <a:rPr lang="ko-KR" altLang="en-US" dirty="0"/>
                  <a:t> 성질을 가진다면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두 스텝 이전의 상태와 행동과는 무관하게 바로 직전의 상태와 행동에만 영향을 받는다는 가정입니다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이 성질은 </a:t>
                </a:r>
                <a:r>
                  <a:rPr lang="en-US" altLang="ko-KR" dirty="0"/>
                  <a:t>MDP</a:t>
                </a:r>
                <a:r>
                  <a:rPr lang="ko-KR" altLang="en-US" dirty="0"/>
                  <a:t>에 대한 수학적인 묘사를 더 간단하게 해줍니다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또한 많은 강화학습 문제 상황들은 이 가정을 해도 괜찮은 경우가 많습니다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좀 더 일반적으로는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확률과정에서 </a:t>
                </a:r>
                <a:r>
                  <a:rPr lang="en-US" altLang="ko-KR" dirty="0" err="1"/>
                  <a:t>markov</a:t>
                </a:r>
                <a:r>
                  <a:rPr lang="en-US" altLang="ko-KR" dirty="0"/>
                  <a:t> property</a:t>
                </a:r>
                <a:r>
                  <a:rPr lang="ko-KR" altLang="en-US" dirty="0"/>
                  <a:t>를 만족시키면 그것을 </a:t>
                </a:r>
                <a:r>
                  <a:rPr lang="en-US" altLang="ko-KR" dirty="0" err="1"/>
                  <a:t>markov</a:t>
                </a:r>
                <a:r>
                  <a:rPr lang="en-US" altLang="ko-KR" dirty="0"/>
                  <a:t> process </a:t>
                </a:r>
                <a:r>
                  <a:rPr lang="ko-KR" altLang="en-US" dirty="0"/>
                  <a:t>혹은 </a:t>
                </a:r>
                <a:r>
                  <a:rPr lang="en-US" altLang="ko-KR" dirty="0" err="1"/>
                  <a:t>markov</a:t>
                </a:r>
                <a:r>
                  <a:rPr lang="en-US" altLang="ko-KR" dirty="0"/>
                  <a:t> chain</a:t>
                </a:r>
                <a:r>
                  <a:rPr lang="ko-KR" altLang="en-US" dirty="0"/>
                  <a:t>이라고도 부릅니다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 슬라이드부터 나오는 세 개의 슬라이드에서 </a:t>
                </a:r>
                <a:r>
                  <a:rPr lang="en-US" altLang="ko-KR" dirty="0"/>
                  <a:t>MDP, </a:t>
                </a:r>
                <a:r>
                  <a:rPr lang="ko-KR" altLang="en-US" dirty="0"/>
                  <a:t>즉 </a:t>
                </a:r>
                <a:r>
                  <a:rPr lang="en-US" altLang="ko-KR" dirty="0"/>
                  <a:t>Markov decision process</a:t>
                </a:r>
                <a:r>
                  <a:rPr lang="ko-KR" altLang="en-US" dirty="0"/>
                  <a:t>에 대해 설명해보려 합니다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MDP</a:t>
                </a:r>
                <a:r>
                  <a:rPr lang="ko-KR" altLang="en-US" dirty="0"/>
                  <a:t>는 강화학습에서 다루는 문제가 어떤 문제인지 설명합니다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수학에서 확률과정</a:t>
                </a:r>
                <a:r>
                  <a:rPr lang="en-US" altLang="ko-KR" dirty="0"/>
                  <a:t>(random process) </a:t>
                </a:r>
                <a:r>
                  <a:rPr lang="ko-KR" altLang="en-US" dirty="0"/>
                  <a:t>이라고 하면 확률변수들의 나열을 말합니다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MDP</a:t>
                </a:r>
                <a:r>
                  <a:rPr lang="ko-KR" altLang="en-US" dirty="0"/>
                  <a:t>도 하나의 </a:t>
                </a:r>
                <a:r>
                  <a:rPr lang="en-US" altLang="ko-KR" dirty="0"/>
                  <a:t>process</a:t>
                </a:r>
                <a:r>
                  <a:rPr lang="ko-KR" altLang="en-US" dirty="0"/>
                  <a:t>이므로 마찬가지로 확률변수들의 나열인데</a:t>
                </a:r>
                <a:r>
                  <a:rPr lang="en-US" altLang="ko-KR" dirty="0"/>
                  <a:t>, decision process</a:t>
                </a:r>
                <a:r>
                  <a:rPr lang="ko-KR" altLang="en-US" dirty="0"/>
                  <a:t>는 특정한 변수들의 나열입니다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다시 말해</a:t>
                </a:r>
                <a:r>
                  <a:rPr lang="en-US" altLang="ko-KR" dirty="0"/>
                  <a:t>, S, A, R, S, A, R</a:t>
                </a:r>
                <a:r>
                  <a:rPr lang="ko-KR" altLang="en-US" dirty="0"/>
                  <a:t>과 같은 확률변수들이 나열되는 것을 의사결정과정</a:t>
                </a:r>
                <a:r>
                  <a:rPr lang="en-US" altLang="ko-KR" dirty="0"/>
                  <a:t>, decision process</a:t>
                </a:r>
                <a:r>
                  <a:rPr lang="ko-KR" altLang="en-US" dirty="0"/>
                  <a:t>라고 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그리고 그 중에서도 </a:t>
                </a:r>
                <a:r>
                  <a:rPr lang="ko-KR" altLang="en-US" dirty="0" err="1"/>
                  <a:t>마르코프</a:t>
                </a:r>
                <a:r>
                  <a:rPr lang="ko-KR" altLang="en-US" dirty="0"/>
                  <a:t> 성질을 만족시키는 의사결정과정을 </a:t>
                </a:r>
                <a:r>
                  <a:rPr lang="en-US" altLang="ko-KR" dirty="0"/>
                  <a:t>MDP</a:t>
                </a:r>
                <a:r>
                  <a:rPr lang="ko-KR" altLang="en-US" dirty="0"/>
                  <a:t>라고 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각각의 확률변수들은 시간순서를 명시할 필요가 있기 때문에 </a:t>
                </a:r>
                <a:r>
                  <a:rPr lang="en-US" altLang="ko-KR" dirty="0" err="1"/>
                  <a:t>S_t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A_t</a:t>
                </a:r>
                <a:r>
                  <a:rPr lang="en-US" altLang="ko-KR" dirty="0"/>
                  <a:t>, R_{t+1} … </a:t>
                </a:r>
                <a:r>
                  <a:rPr lang="ko-KR" altLang="en-US" dirty="0"/>
                  <a:t>등과 같이 </a:t>
                </a:r>
                <a:r>
                  <a:rPr lang="en-US" altLang="ko-KR" dirty="0"/>
                  <a:t>timestep t</a:t>
                </a:r>
                <a:r>
                  <a:rPr lang="ko-KR" altLang="en-US" dirty="0"/>
                  <a:t>를 붙여서 표현합니다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이때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확률변수들에 특정 값들이 지정된 상태를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라고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이러한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는 끝없이 계속될 수도 있고 어느 순간 </a:t>
                </a:r>
                <a:r>
                  <a:rPr lang="en-US" altLang="ko-KR" dirty="0"/>
                  <a:t>terminal state</a:t>
                </a:r>
                <a:r>
                  <a:rPr lang="ko-KR" altLang="en-US" dirty="0"/>
                  <a:t>에 도달하여 멈출 수도 있습니다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terminal state</a:t>
                </a:r>
                <a:r>
                  <a:rPr lang="ko-KR" altLang="en-US" dirty="0"/>
                  <a:t>에 도달하는 경우에 </a:t>
                </a:r>
                <a:r>
                  <a:rPr lang="en-US" altLang="ko-KR" dirty="0"/>
                  <a:t>trajectory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episode</a:t>
                </a:r>
                <a:r>
                  <a:rPr lang="ko-KR" altLang="en-US" dirty="0"/>
                  <a:t>라고 부릅니다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너무 개념적인 설명만 많이 했기 때문에 예를 들어 설명해보겠습니다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아래 그림과 같은 격자모양의 공간이 있다고 하겠습니다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(1,1)</a:t>
                </a:r>
                <a:r>
                  <a:rPr lang="ko-KR" altLang="en-US" dirty="0"/>
                  <a:t>에서 시작하여 상하좌우로 움직이는 몇 번의 과정 뒤에 </a:t>
                </a:r>
                <a:r>
                  <a:rPr lang="en-US" altLang="ko-KR" dirty="0"/>
                  <a:t>(4,2) 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(4,3)</a:t>
                </a:r>
                <a:r>
                  <a:rPr lang="ko-KR" altLang="en-US" dirty="0"/>
                  <a:t>에 도달하면 끝나는 환경을 생각하겠습니다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움직일 때 </a:t>
                </a:r>
                <a:r>
                  <a:rPr lang="ko-KR" altLang="en-US" dirty="0" err="1"/>
                  <a:t>막혀있는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(2,2)</a:t>
                </a:r>
                <a:r>
                  <a:rPr lang="ko-KR" altLang="en-US" dirty="0"/>
                  <a:t>같은 부분이 있으면 움직일 수 없습니다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예를 들어 </a:t>
                </a:r>
                <a:r>
                  <a:rPr lang="en-US" altLang="ko-KR" dirty="0"/>
                  <a:t>(1,2)</a:t>
                </a:r>
                <a:r>
                  <a:rPr lang="ko-KR" altLang="en-US" dirty="0"/>
                  <a:t>에서는 왼쪽이나 오른쪽으로 움직일 수 없으니 위쪽 또는 아래쪽으로만 움직일 수 있습니다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(2,4)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(3,4)</a:t>
                </a:r>
                <a:r>
                  <a:rPr lang="ko-KR" altLang="en-US" dirty="0"/>
                  <a:t>는 도달하면 끝나기 때문에 </a:t>
                </a:r>
                <a:r>
                  <a:rPr lang="en-US" altLang="ko-KR" dirty="0"/>
                  <a:t>terminal state</a:t>
                </a:r>
                <a:r>
                  <a:rPr lang="ko-KR" altLang="en-US" dirty="0"/>
                  <a:t>에 해당하는데 </a:t>
                </a:r>
                <a:r>
                  <a:rPr lang="en-US" altLang="ko-KR" dirty="0"/>
                  <a:t>(4,2)</a:t>
                </a:r>
                <a:r>
                  <a:rPr lang="ko-KR" altLang="en-US" dirty="0"/>
                  <a:t>에 도달하면 </a:t>
                </a:r>
                <a:r>
                  <a:rPr lang="en-US" altLang="ko-KR" dirty="0"/>
                  <a:t>-1</a:t>
                </a:r>
                <a:r>
                  <a:rPr lang="ko-KR" altLang="en-US" dirty="0"/>
                  <a:t>의 보상을 </a:t>
                </a:r>
                <a:r>
                  <a:rPr lang="en-US" altLang="ko-KR" dirty="0"/>
                  <a:t>(4,3)</a:t>
                </a:r>
                <a:r>
                  <a:rPr lang="ko-KR" altLang="en-US" dirty="0"/>
                  <a:t>에 도달하면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보상을 받습니다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그리고 </a:t>
                </a:r>
                <a:r>
                  <a:rPr lang="en-US" altLang="ko-KR" dirty="0"/>
                  <a:t>agent</a:t>
                </a:r>
                <a:r>
                  <a:rPr lang="ko-KR" altLang="en-US" dirty="0"/>
                  <a:t>는 매번 움직일 때마다 움직이는 비용으로서 </a:t>
                </a:r>
                <a:r>
                  <a:rPr lang="en-US" altLang="ko-KR" dirty="0"/>
                  <a:t>-0.1</a:t>
                </a:r>
                <a:r>
                  <a:rPr lang="ko-KR" altLang="en-US" dirty="0"/>
                  <a:t>의 보상을 받는다고 하겠습니다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/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이러한 환경을 </a:t>
                </a:r>
                <a:r>
                  <a:rPr lang="en-US" altLang="ko-KR" dirty="0"/>
                  <a:t>grid world</a:t>
                </a:r>
                <a:r>
                  <a:rPr lang="ko-KR" altLang="en-US" dirty="0"/>
                  <a:t>라고 부릅니다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이때 상태집합</a:t>
                </a:r>
                <a:r>
                  <a:rPr lang="en-US" altLang="ko-KR" dirty="0"/>
                  <a:t>(state space)</a:t>
                </a:r>
                <a:r>
                  <a:rPr lang="ko-KR" altLang="en-US" dirty="0"/>
                  <a:t>은 </a:t>
                </a:r>
                <a:r>
                  <a:rPr lang="en-US" altLang="ko-KR" b="1" i="0" dirty="0">
                    <a:latin typeface="Cambria Math" panose="02040503050406030204" pitchFamily="18" charset="0"/>
                  </a:rPr>
                  <a:t>\𝐒</a:t>
                </a:r>
                <a:r>
                  <a:rPr lang="en-US" altLang="ko-KR" b="0" i="0" dirty="0">
                    <a:latin typeface="Cambria Math" panose="02040503050406030204" pitchFamily="18" charset="0"/>
                  </a:rPr>
                  <a:t>=\</a:t>
                </a:r>
                <a:r>
                  <a:rPr lang="en-US" altLang="ko-KR" i="0" dirty="0">
                    <a:latin typeface="Cambria Math" panose="02040503050406030204" pitchFamily="18" charset="0"/>
                  </a:rPr>
                  <a:t>{(1,1),(1,2),⋯,(4,3)\}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행동집합</a:t>
                </a:r>
                <a:r>
                  <a:rPr lang="en-US" altLang="ko-KR" dirty="0"/>
                  <a:t>(action space)</a:t>
                </a:r>
                <a:r>
                  <a:rPr lang="ko-KR" altLang="en-US" dirty="0"/>
                  <a:t>은 </a:t>
                </a:r>
                <a:r>
                  <a:rPr kumimoji="1" lang="en-US" altLang="ko-KR" sz="1100" b="1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𝑨</a:t>
                </a:r>
                <a:r>
                  <a:rPr kumimoji="1" lang="en-US" altLang="ko-KR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=\{</a:t>
                </a:r>
                <a:r>
                  <a:rPr kumimoji="1" lang="ko-KR" altLang="en-US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→</a:t>
                </a:r>
                <a:r>
                  <a:rPr kumimoji="1" lang="en-US" altLang="ko-KR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←</a:t>
                </a:r>
                <a:r>
                  <a:rPr kumimoji="1" lang="en-US" altLang="ko-KR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↑</a:t>
                </a:r>
                <a:r>
                  <a:rPr kumimoji="1" lang="en-US" altLang="ko-KR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, </a:t>
                </a:r>
                <a:r>
                  <a:rPr kumimoji="1" lang="ko-KR" altLang="en-US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↓</a:t>
                </a:r>
                <a:r>
                  <a:rPr kumimoji="1" lang="en-US" altLang="ko-KR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\}</a:t>
                </a:r>
                <a:r>
                  <a:rPr kumimoji="1" lang="ko-KR" altLang="en-US" sz="1100" b="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맑은 고딕" panose="020B0503020000020004" pitchFamily="50" charset="-127"/>
                    <a:cs typeface="+mn-cs"/>
                  </a:rPr>
                  <a:t>\로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표현할 수 있습니다</a:t>
                </a:r>
                <a:r>
                  <a:rPr lang="en-US" altLang="ko-KR" dirty="0"/>
                  <a:t>.</a:t>
                </a:r>
              </a:p>
              <a:p>
                <a:pPr marL="0" marR="0" lvl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/>
                  <a:t>간단한 강화학습에서는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가 모두 유한집합인 경우만을 생각하는데 이것을 </a:t>
                </a:r>
                <a:r>
                  <a:rPr lang="en-US" altLang="ko-KR" dirty="0"/>
                  <a:t>finite MDP</a:t>
                </a:r>
                <a:r>
                  <a:rPr lang="ko-KR" altLang="en-US" dirty="0"/>
                  <a:t>라고도 부릅니다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다음으로는 </a:t>
                </a:r>
                <a:r>
                  <a:rPr lang="en-US" altLang="ko-KR" dirty="0" err="1"/>
                  <a:t>markov</a:t>
                </a:r>
                <a:r>
                  <a:rPr lang="en-US" altLang="ko-KR" dirty="0"/>
                  <a:t> property</a:t>
                </a:r>
                <a:r>
                  <a:rPr lang="ko-KR" altLang="en-US" dirty="0"/>
                  <a:t>이라는 것이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이것은 </a:t>
                </a:r>
                <a:r>
                  <a:rPr lang="ko-KR" altLang="en-US" dirty="0" err="1"/>
                  <a:t>뭐냐하면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현재의 상태가 바로 이전 스텝의 상태와 행동에만 의존한다는 가정입니다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그러니까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일반적으로는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현재의 상태가 바로 이전 스텝의 상태와 행동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말고도 더 이전 스텝의 상태와 행동에도 영향을 받겠지만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어떤 </a:t>
                </a:r>
                <a:r>
                  <a:rPr lang="en-US" altLang="ko-KR" dirty="0"/>
                  <a:t>decision process</a:t>
                </a:r>
                <a:r>
                  <a:rPr lang="ko-KR" altLang="en-US" dirty="0"/>
                  <a:t>가 </a:t>
                </a:r>
                <a:r>
                  <a:rPr lang="ko-KR" altLang="en-US" dirty="0" err="1"/>
                  <a:t>마코프</a:t>
                </a:r>
                <a:r>
                  <a:rPr lang="ko-KR" altLang="en-US" dirty="0"/>
                  <a:t> 성질을 가진다면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두 스텝 이전의 상태와 행동과는 무관하게 바로 직전의 상태와 행동에만 영향을 받는다는 가정입니다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이 성질은 </a:t>
                </a:r>
                <a:r>
                  <a:rPr lang="en-US" altLang="ko-KR" dirty="0"/>
                  <a:t>MDP</a:t>
                </a:r>
                <a:r>
                  <a:rPr lang="ko-KR" altLang="en-US" dirty="0"/>
                  <a:t>에 대한 수학적인 묘사를 더 간단하게 해줍니다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또한 많은 강화학습 문제 상황들은 이 가정을 해도 괜찮은 경우가 많습니다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좀 더 일반적으로는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확률과정에서 </a:t>
                </a:r>
                <a:r>
                  <a:rPr lang="en-US" altLang="ko-KR" dirty="0" err="1"/>
                  <a:t>markov</a:t>
                </a:r>
                <a:r>
                  <a:rPr lang="en-US" altLang="ko-KR" dirty="0"/>
                  <a:t> property</a:t>
                </a:r>
                <a:r>
                  <a:rPr lang="ko-KR" altLang="en-US" dirty="0"/>
                  <a:t>를 만족시키면 그것을 </a:t>
                </a:r>
                <a:r>
                  <a:rPr lang="en-US" altLang="ko-KR" dirty="0" err="1"/>
                  <a:t>markov</a:t>
                </a:r>
                <a:r>
                  <a:rPr lang="en-US" altLang="ko-KR" dirty="0"/>
                  <a:t> process </a:t>
                </a:r>
                <a:r>
                  <a:rPr lang="ko-KR" altLang="en-US" dirty="0"/>
                  <a:t>혹은 </a:t>
                </a:r>
                <a:r>
                  <a:rPr lang="en-US" altLang="ko-KR" dirty="0" err="1"/>
                  <a:t>markov</a:t>
                </a:r>
                <a:r>
                  <a:rPr lang="en-US" altLang="ko-KR" dirty="0"/>
                  <a:t> chain</a:t>
                </a:r>
                <a:r>
                  <a:rPr lang="ko-KR" altLang="en-US" dirty="0"/>
                  <a:t>이라고도 부릅니다</a:t>
                </a:r>
                <a:r>
                  <a:rPr lang="en-US" altLang="ko-KR" dirty="0"/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26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MDP</a:t>
            </a:r>
            <a:r>
              <a:rPr lang="ko-KR" altLang="en-US" dirty="0"/>
              <a:t>의 환경모델에 대한 설명입니다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다음의 두 환경모델</a:t>
            </a:r>
            <a:r>
              <a:rPr lang="en-US" altLang="ko-KR" dirty="0"/>
              <a:t>, </a:t>
            </a:r>
            <a:r>
              <a:rPr lang="ko-KR" altLang="en-US" dirty="0"/>
              <a:t>전이확률과 보상함수는 환경의 특성을 표현하는 함수 또는 확률식을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어떤 상태에서 다음 상태로 전이될 때 어떻게 전이되는지를 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이것을 환경모델 즉 </a:t>
            </a:r>
            <a:r>
              <a:rPr lang="en-US" altLang="ko-KR" dirty="0"/>
              <a:t>environment model</a:t>
            </a:r>
            <a:r>
              <a:rPr lang="ko-KR" altLang="en-US" dirty="0"/>
              <a:t>이라고도 부르지만 </a:t>
            </a:r>
            <a:r>
              <a:rPr lang="en-US" altLang="ko-KR" dirty="0"/>
              <a:t>transition dynamics</a:t>
            </a:r>
            <a:r>
              <a:rPr lang="ko-KR" altLang="en-US" dirty="0"/>
              <a:t>라고도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환경모델 중 전이확률에 대해서 먼저 말해보겠습니다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슬라이드에서 </a:t>
            </a:r>
            <a:r>
              <a:rPr lang="ko-KR" altLang="en-US" dirty="0" err="1"/>
              <a:t>마코프</a:t>
            </a:r>
            <a:r>
              <a:rPr lang="ko-KR" altLang="en-US" dirty="0"/>
              <a:t> </a:t>
            </a:r>
            <a:r>
              <a:rPr lang="ko-KR" altLang="en-US" dirty="0" err="1"/>
              <a:t>성질을가정했기</a:t>
            </a:r>
            <a:r>
              <a:rPr lang="ko-KR" altLang="en-US" dirty="0"/>
              <a:t> 때문에 여기에 쓴 이 확률 </a:t>
            </a:r>
            <a:r>
              <a:rPr lang="en-US" altLang="ko-KR" dirty="0"/>
              <a:t>p(s‘,</a:t>
            </a:r>
            <a:r>
              <a:rPr lang="en-US" altLang="ko-KR" dirty="0" err="1"/>
              <a:t>r|s,a</a:t>
            </a:r>
            <a:r>
              <a:rPr lang="en-US" altLang="ko-KR" dirty="0"/>
              <a:t>)</a:t>
            </a:r>
            <a:r>
              <a:rPr lang="ko-KR" altLang="en-US" dirty="0"/>
              <a:t> 하나만으로도 상태가 어떻게 전이되는지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다음 상태와 보상을 함께 표현했지만 실제로는 전이확률인 </a:t>
            </a:r>
            <a:r>
              <a:rPr lang="en-US" altLang="ko-KR" dirty="0"/>
              <a:t>p(s’|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와 보상함수 </a:t>
            </a:r>
            <a:r>
              <a:rPr lang="en-US" altLang="ko-KR" dirty="0"/>
              <a:t>r(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가 따로 표현되는 경우가 더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심지어는 확률에 무관하게 다음 상태가 결정되는 경우도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</a:t>
            </a:r>
            <a:r>
              <a:rPr lang="en-US" altLang="ko-KR" dirty="0"/>
              <a:t>, </a:t>
            </a:r>
            <a:r>
              <a:rPr lang="ko-KR" altLang="en-US" dirty="0"/>
              <a:t>이전에 </a:t>
            </a:r>
            <a:r>
              <a:rPr lang="ko-KR" altLang="en-US" dirty="0" err="1"/>
              <a:t>소개드린</a:t>
            </a:r>
            <a:r>
              <a:rPr lang="ko-KR" altLang="en-US" dirty="0"/>
              <a:t> </a:t>
            </a:r>
            <a:r>
              <a:rPr lang="en-US" altLang="ko-KR" dirty="0"/>
              <a:t>grid world</a:t>
            </a:r>
            <a:r>
              <a:rPr lang="ko-KR" altLang="en-US" dirty="0"/>
              <a:t>에서는 </a:t>
            </a:r>
            <a:r>
              <a:rPr lang="en-US" altLang="ko-KR" dirty="0"/>
              <a:t>s</a:t>
            </a:r>
            <a:r>
              <a:rPr lang="ko-KR" altLang="en-US" dirty="0"/>
              <a:t>와 </a:t>
            </a:r>
            <a:r>
              <a:rPr lang="en-US" altLang="ko-KR" dirty="0"/>
              <a:t>a</a:t>
            </a:r>
            <a:r>
              <a:rPr lang="ko-KR" altLang="en-US" dirty="0"/>
              <a:t>가 주어졌을 때 그 다음 상태가 확률에 무관하게 결정적으로 주어집니다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grid world </a:t>
            </a:r>
            <a:r>
              <a:rPr lang="ko-KR" altLang="en-US" dirty="0"/>
              <a:t>그림을 보시면 </a:t>
            </a:r>
            <a:r>
              <a:rPr lang="en-US" altLang="ko-KR" dirty="0"/>
              <a:t>(1,2)</a:t>
            </a:r>
            <a:r>
              <a:rPr lang="ko-KR" altLang="en-US" dirty="0"/>
              <a:t>라는 상태에서 위로 가는 행동을 취하면 분명히 </a:t>
            </a:r>
            <a:r>
              <a:rPr lang="en-US" altLang="ko-KR" dirty="0"/>
              <a:t>(1,3)</a:t>
            </a:r>
            <a:r>
              <a:rPr lang="ko-KR" altLang="en-US" dirty="0"/>
              <a:t>로 이동하기 때문에 </a:t>
            </a:r>
            <a:r>
              <a:rPr lang="en-US" altLang="ko-KR" dirty="0"/>
              <a:t>p((1,3)|(1,2),</a:t>
            </a:r>
            <a:r>
              <a:rPr lang="ko-KR" altLang="en-US" dirty="0"/>
              <a:t>↑</a:t>
            </a:r>
            <a:r>
              <a:rPr lang="en-US" altLang="ko-KR" dirty="0"/>
              <a:t>)=1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같은 상태에서 아래로 가면 분명히 </a:t>
            </a:r>
            <a:r>
              <a:rPr lang="en-US" altLang="ko-KR" dirty="0"/>
              <a:t>(1,1)</a:t>
            </a:r>
            <a:r>
              <a:rPr lang="ko-KR" altLang="en-US" dirty="0"/>
              <a:t>로 이동하기 때문에 </a:t>
            </a:r>
            <a:r>
              <a:rPr lang="en-US" altLang="ko-KR" dirty="0"/>
              <a:t>p((1,1)|(1,2),</a:t>
            </a:r>
            <a:r>
              <a:rPr lang="ko-KR" altLang="en-US" dirty="0"/>
              <a:t>↓</a:t>
            </a:r>
            <a:r>
              <a:rPr lang="en-US" altLang="ko-KR" dirty="0"/>
              <a:t>)=1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이때의 보상은</a:t>
            </a:r>
            <a:r>
              <a:rPr lang="en-US" altLang="ko-KR" dirty="0"/>
              <a:t>, </a:t>
            </a:r>
            <a:r>
              <a:rPr lang="ko-KR" altLang="en-US" dirty="0"/>
              <a:t>아까 이동시마다 </a:t>
            </a:r>
            <a:r>
              <a:rPr lang="en-US" altLang="ko-KR" dirty="0"/>
              <a:t>-0.1</a:t>
            </a:r>
            <a:r>
              <a:rPr lang="ko-KR" altLang="en-US" dirty="0"/>
              <a:t>이라고 </a:t>
            </a:r>
            <a:r>
              <a:rPr lang="ko-KR" altLang="en-US" dirty="0" err="1"/>
              <a:t>했었기</a:t>
            </a:r>
            <a:r>
              <a:rPr lang="ko-KR" altLang="en-US" dirty="0"/>
              <a:t> 때문에 모두 </a:t>
            </a:r>
            <a:r>
              <a:rPr lang="en-US" altLang="ko-KR" dirty="0"/>
              <a:t>-0.1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참고로 말씀드리면</a:t>
            </a:r>
            <a:r>
              <a:rPr lang="en-US" altLang="ko-KR" dirty="0"/>
              <a:t>,</a:t>
            </a:r>
            <a:r>
              <a:rPr lang="ko-KR" altLang="en-US" dirty="0"/>
              <a:t> 실제 강화학습에서는 대부분 환경모델을 모른다고 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환경모델을 알 때 쓰는 알고리즘을 </a:t>
            </a:r>
            <a:r>
              <a:rPr lang="en-US" altLang="ko-KR" dirty="0"/>
              <a:t>model based </a:t>
            </a:r>
            <a:r>
              <a:rPr lang="ko-KR" altLang="en-US" dirty="0"/>
              <a:t>방법이라고 부르고</a:t>
            </a:r>
            <a:r>
              <a:rPr lang="en-US" altLang="ko-KR" dirty="0"/>
              <a:t> dynamic programming</a:t>
            </a:r>
            <a:r>
              <a:rPr lang="ko-KR" altLang="en-US" dirty="0"/>
              <a:t>이 대표적인 반면에 환경 모델을 모를 때에는 </a:t>
            </a:r>
            <a:r>
              <a:rPr lang="en-US" altLang="ko-KR" dirty="0"/>
              <a:t>model free </a:t>
            </a:r>
            <a:r>
              <a:rPr lang="ko-KR" altLang="en-US" dirty="0"/>
              <a:t>방법을 사용하는데 대부분의 강화학습 문제는 </a:t>
            </a:r>
            <a:r>
              <a:rPr lang="en-US" altLang="ko-KR" dirty="0"/>
              <a:t>model free </a:t>
            </a:r>
            <a:r>
              <a:rPr lang="ko-KR" altLang="en-US" dirty="0"/>
              <a:t>방식으로 접근하게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574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44EC-AB53-D027-DC9B-C1104867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FA9D81-92ED-43BD-1D1D-E5B7DA382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C6A81B-9221-1AE9-254D-B928D9864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MDP</a:t>
            </a:r>
            <a:r>
              <a:rPr lang="ko-KR" altLang="en-US" dirty="0"/>
              <a:t>의 환경모델에 대한 설명입니다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다음의 두 환경모델</a:t>
            </a:r>
            <a:r>
              <a:rPr lang="en-US" altLang="ko-KR" dirty="0"/>
              <a:t>, </a:t>
            </a:r>
            <a:r>
              <a:rPr lang="ko-KR" altLang="en-US" dirty="0"/>
              <a:t>전이확률과 보상함수는 환경의 특성을 표현하는 함수 또는 확률식을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어떤 상태에서 다음 상태로 전이될 때 어떻게 전이되는지를 결정합니다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이것을 환경모델 즉 </a:t>
            </a:r>
            <a:r>
              <a:rPr lang="en-US" altLang="ko-KR" dirty="0"/>
              <a:t>environment model</a:t>
            </a:r>
            <a:r>
              <a:rPr lang="ko-KR" altLang="en-US" dirty="0"/>
              <a:t>이라고도 부르지만 </a:t>
            </a:r>
            <a:r>
              <a:rPr lang="en-US" altLang="ko-KR" dirty="0"/>
              <a:t>transition dynamics</a:t>
            </a:r>
            <a:r>
              <a:rPr lang="ko-KR" altLang="en-US" dirty="0"/>
              <a:t>라고도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환경모델 중 전이확률에 대해서 먼저 말해보겠습니다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슬라이드에서 </a:t>
            </a:r>
            <a:r>
              <a:rPr lang="ko-KR" altLang="en-US" dirty="0" err="1"/>
              <a:t>마코프</a:t>
            </a:r>
            <a:r>
              <a:rPr lang="ko-KR" altLang="en-US" dirty="0"/>
              <a:t> </a:t>
            </a:r>
            <a:r>
              <a:rPr lang="ko-KR" altLang="en-US" dirty="0" err="1"/>
              <a:t>성질을가정했기</a:t>
            </a:r>
            <a:r>
              <a:rPr lang="ko-KR" altLang="en-US" dirty="0"/>
              <a:t> 때문에 여기에 쓴 이 확률 </a:t>
            </a:r>
            <a:r>
              <a:rPr lang="en-US" altLang="ko-KR" dirty="0"/>
              <a:t>p(s‘,</a:t>
            </a:r>
            <a:r>
              <a:rPr lang="en-US" altLang="ko-KR" dirty="0" err="1"/>
              <a:t>r|s,a</a:t>
            </a:r>
            <a:r>
              <a:rPr lang="en-US" altLang="ko-KR" dirty="0"/>
              <a:t>)</a:t>
            </a:r>
            <a:r>
              <a:rPr lang="ko-KR" altLang="en-US" dirty="0"/>
              <a:t> 하나만으로도 상태가 어떻게 전이되는지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다음 상태와 보상을 함께 표현했지만 실제로는 전이확률인 </a:t>
            </a:r>
            <a:r>
              <a:rPr lang="en-US" altLang="ko-KR" dirty="0"/>
              <a:t>p(s’|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와 보상함수 </a:t>
            </a:r>
            <a:r>
              <a:rPr lang="en-US" altLang="ko-KR" dirty="0"/>
              <a:t>r(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가 따로 표현되는 경우가 더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심지어는 확률에 무관하게 다음 상태가 결정되는 경우도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</a:t>
            </a:r>
            <a:r>
              <a:rPr lang="en-US" altLang="ko-KR" dirty="0"/>
              <a:t>, </a:t>
            </a:r>
            <a:r>
              <a:rPr lang="ko-KR" altLang="en-US" dirty="0"/>
              <a:t>이전에 </a:t>
            </a:r>
            <a:r>
              <a:rPr lang="ko-KR" altLang="en-US" dirty="0" err="1"/>
              <a:t>소개드린</a:t>
            </a:r>
            <a:r>
              <a:rPr lang="ko-KR" altLang="en-US" dirty="0"/>
              <a:t> </a:t>
            </a:r>
            <a:r>
              <a:rPr lang="en-US" altLang="ko-KR" dirty="0"/>
              <a:t>grid world</a:t>
            </a:r>
            <a:r>
              <a:rPr lang="ko-KR" altLang="en-US" dirty="0"/>
              <a:t>에서는 </a:t>
            </a:r>
            <a:r>
              <a:rPr lang="en-US" altLang="ko-KR" dirty="0"/>
              <a:t>s</a:t>
            </a:r>
            <a:r>
              <a:rPr lang="ko-KR" altLang="en-US" dirty="0"/>
              <a:t>와 </a:t>
            </a:r>
            <a:r>
              <a:rPr lang="en-US" altLang="ko-KR" dirty="0"/>
              <a:t>a</a:t>
            </a:r>
            <a:r>
              <a:rPr lang="ko-KR" altLang="en-US" dirty="0"/>
              <a:t>가 주어졌을 때 그 다음 상태가 확률에 무관하게 결정적으로 주어집니다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grid world </a:t>
            </a:r>
            <a:r>
              <a:rPr lang="ko-KR" altLang="en-US" dirty="0"/>
              <a:t>그림을 보시면 </a:t>
            </a:r>
            <a:r>
              <a:rPr lang="en-US" altLang="ko-KR" dirty="0"/>
              <a:t>(1,2)</a:t>
            </a:r>
            <a:r>
              <a:rPr lang="ko-KR" altLang="en-US" dirty="0"/>
              <a:t>라는 상태에서 위로 가는 행동을 취하면 분명히 </a:t>
            </a:r>
            <a:r>
              <a:rPr lang="en-US" altLang="ko-KR" dirty="0"/>
              <a:t>(1,3)</a:t>
            </a:r>
            <a:r>
              <a:rPr lang="ko-KR" altLang="en-US" dirty="0"/>
              <a:t>로 이동하기 때문에 </a:t>
            </a:r>
            <a:r>
              <a:rPr lang="en-US" altLang="ko-KR" dirty="0"/>
              <a:t>p((1,3)|(1,2),</a:t>
            </a:r>
            <a:r>
              <a:rPr lang="ko-KR" altLang="en-US" dirty="0"/>
              <a:t>↑</a:t>
            </a:r>
            <a:r>
              <a:rPr lang="en-US" altLang="ko-KR" dirty="0"/>
              <a:t>)=1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같은 상태에서 아래로 가면 분명히 </a:t>
            </a:r>
            <a:r>
              <a:rPr lang="en-US" altLang="ko-KR" dirty="0"/>
              <a:t>(1,1)</a:t>
            </a:r>
            <a:r>
              <a:rPr lang="ko-KR" altLang="en-US" dirty="0"/>
              <a:t>로 이동하기 때문에 </a:t>
            </a:r>
            <a:r>
              <a:rPr lang="en-US" altLang="ko-KR" dirty="0"/>
              <a:t>p((1,1)|(1,2),</a:t>
            </a:r>
            <a:r>
              <a:rPr lang="ko-KR" altLang="en-US" dirty="0"/>
              <a:t>↓</a:t>
            </a:r>
            <a:r>
              <a:rPr lang="en-US" altLang="ko-KR" dirty="0"/>
              <a:t>)=1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이때의 보상은</a:t>
            </a:r>
            <a:r>
              <a:rPr lang="en-US" altLang="ko-KR" dirty="0"/>
              <a:t>, </a:t>
            </a:r>
            <a:r>
              <a:rPr lang="ko-KR" altLang="en-US" dirty="0"/>
              <a:t>아까 이동시마다 </a:t>
            </a:r>
            <a:r>
              <a:rPr lang="en-US" altLang="ko-KR" dirty="0"/>
              <a:t>-0.1</a:t>
            </a:r>
            <a:r>
              <a:rPr lang="ko-KR" altLang="en-US" dirty="0"/>
              <a:t>이라고 </a:t>
            </a:r>
            <a:r>
              <a:rPr lang="ko-KR" altLang="en-US" dirty="0" err="1"/>
              <a:t>했었기</a:t>
            </a:r>
            <a:r>
              <a:rPr lang="ko-KR" altLang="en-US" dirty="0"/>
              <a:t> 때문에 모두 </a:t>
            </a:r>
            <a:r>
              <a:rPr lang="en-US" altLang="ko-KR" dirty="0"/>
              <a:t>-0.1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참고로 말씀드리면</a:t>
            </a:r>
            <a:r>
              <a:rPr lang="en-US" altLang="ko-KR" dirty="0"/>
              <a:t>,</a:t>
            </a:r>
            <a:r>
              <a:rPr lang="ko-KR" altLang="en-US" dirty="0"/>
              <a:t> 실제 강화학습에서는 대부분 환경모델을 모른다고 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환경모델을 알 때 쓰는 알고리즘을 </a:t>
            </a:r>
            <a:r>
              <a:rPr lang="en-US" altLang="ko-KR" dirty="0"/>
              <a:t>model based </a:t>
            </a:r>
            <a:r>
              <a:rPr lang="ko-KR" altLang="en-US" dirty="0"/>
              <a:t>방법이라고 부르고</a:t>
            </a:r>
            <a:r>
              <a:rPr lang="en-US" altLang="ko-KR" dirty="0"/>
              <a:t> dynamic programming</a:t>
            </a:r>
            <a:r>
              <a:rPr lang="ko-KR" altLang="en-US" dirty="0"/>
              <a:t>이 대표적인 반면에 환경 모델을 모를 때에는 </a:t>
            </a:r>
            <a:r>
              <a:rPr lang="en-US" altLang="ko-KR" dirty="0"/>
              <a:t>model free </a:t>
            </a:r>
            <a:r>
              <a:rPr lang="ko-KR" altLang="en-US" dirty="0"/>
              <a:t>방법을 사용하는데 대부분의 강화학습 문제는 </a:t>
            </a:r>
            <a:r>
              <a:rPr lang="en-US" altLang="ko-KR" dirty="0"/>
              <a:t>model free </a:t>
            </a:r>
            <a:r>
              <a:rPr lang="ko-KR" altLang="en-US" dirty="0"/>
              <a:t>방식으로 접근하게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72159-645E-AF75-B78C-4AC84F15C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55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85" y="6364091"/>
            <a:ext cx="1722052" cy="3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8" descr="logo_goodmark_%5b245%5d">
            <a:extLst>
              <a:ext uri="{FF2B5EF4-FFF2-40B4-BE49-F238E27FC236}">
                <a16:creationId xmlns:a16="http://schemas.microsoft.com/office/drawing/2014/main" id="{1934DBAA-C187-4B71-BC05-DBE92E855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20" y="262067"/>
            <a:ext cx="1143000" cy="57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0A8B6B62-1260-49DF-A155-60E5615934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l="959" t="575" r="68657" b="78969"/>
          <a:stretch/>
        </p:blipFill>
        <p:spPr bwMode="auto">
          <a:xfrm>
            <a:off x="7597286" y="260648"/>
            <a:ext cx="647502" cy="572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34D8AA7-8C6E-4CCA-A0FA-DEF653DF95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45636" y="1378603"/>
            <a:ext cx="6814729" cy="1216815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 dirty="0"/>
              <a:t>제목 입력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F9C7C0F-DB1B-4BE9-9142-410B314C4B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4269" y="4509119"/>
            <a:ext cx="2586181" cy="970278"/>
          </a:xfrm>
          <a:prstGeom prst="rect">
            <a:avLst/>
          </a:prstGeom>
        </p:spPr>
        <p:txBody>
          <a:bodyPr anchor="ctr"/>
          <a:lstStyle>
            <a:lvl1pPr marL="0" indent="0" algn="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dirty="0">
                <a:solidFill>
                  <a:schemeClr val="bg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en-US" altLang="ko-KR" dirty="0"/>
              <a:t>202y. mm. dd </a:t>
            </a:r>
            <a:r>
              <a:rPr lang="ko-KR" altLang="en-US" dirty="0"/>
              <a:t>담당자</a:t>
            </a:r>
            <a:r>
              <a:rPr lang="en-US" altLang="ko-KR" dirty="0"/>
              <a:t>/</a:t>
            </a:r>
            <a:r>
              <a:rPr lang="ko-KR" altLang="en-US" dirty="0"/>
              <a:t>직급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59E7B7E7-9C05-4667-885B-AB8295A969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5381" y="6356345"/>
            <a:ext cx="2137340" cy="411493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1800" b="1" kern="1200" dirty="0">
                <a:solidFill>
                  <a:schemeClr val="tx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ko-KR" altLang="en-US" dirty="0"/>
              <a:t>대상 업체 로고</a:t>
            </a:r>
            <a:endParaRPr lang="en-US" altLang="ko-KR" dirty="0"/>
          </a:p>
          <a:p>
            <a:pPr lvl="0"/>
            <a:r>
              <a:rPr lang="en-US" altLang="ko-KR" dirty="0"/>
              <a:t>*</a:t>
            </a:r>
            <a:r>
              <a:rPr lang="ko-KR" altLang="en-US" dirty="0"/>
              <a:t>없을 시 무시</a:t>
            </a:r>
          </a:p>
        </p:txBody>
      </p:sp>
    </p:spTree>
    <p:extLst>
      <p:ext uri="{BB962C8B-B14F-4D97-AF65-F5344CB8AC3E}">
        <p14:creationId xmlns:p14="http://schemas.microsoft.com/office/powerpoint/2010/main" val="129778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2EC38CF-E0DA-4E4F-8879-1DB4A59C6FEA}"/>
              </a:ext>
            </a:extLst>
          </p:cNvPr>
          <p:cNvSpPr txBox="1">
            <a:spLocks/>
          </p:cNvSpPr>
          <p:nvPr userDrawn="1"/>
        </p:nvSpPr>
        <p:spPr>
          <a:xfrm>
            <a:off x="554082" y="188574"/>
            <a:ext cx="8797837" cy="56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/>
                </a:solidFill>
                <a:latin typeface="+mn-ea"/>
                <a:cs typeface="한컴돋움" pitchFamily="18" charset="2"/>
              </a:rPr>
              <a:t>CONTENTS</a:t>
            </a:r>
            <a:endParaRPr lang="ko-KR" altLang="en-US" b="1" dirty="0">
              <a:solidFill>
                <a:schemeClr val="bg1"/>
              </a:solidFill>
              <a:latin typeface="+mn-ea"/>
              <a:cs typeface="한컴돋움" pitchFamily="18" charset="2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C314B1-2864-4E0A-A4EA-09072E8A1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2091" y="1997810"/>
            <a:ext cx="4733230" cy="3571718"/>
          </a:xfrm>
          <a:prstGeom prst="rect">
            <a:avLst/>
          </a:prstGeom>
        </p:spPr>
        <p:txBody>
          <a:bodyPr anchor="t"/>
          <a:lstStyle>
            <a:lvl1pPr marL="360363" indent="-360363" algn="l" rtl="0" fontAlgn="base" latinLnBrk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  <a:defRPr kumimoji="1" lang="ko-KR" altLang="en-US" sz="28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marL="1028700" indent="-57150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885950" indent="-514350">
              <a:buFont typeface="+mj-lt"/>
              <a:buAutoNum type="romanUcPeriod"/>
              <a:defRPr/>
            </a:lvl4pPr>
            <a:lvl5pPr marL="2343150" indent="-514350">
              <a:buFont typeface="+mj-lt"/>
              <a:buAutoNum type="romanUcPeriod"/>
              <a:defRPr/>
            </a:lvl5pPr>
          </a:lstStyle>
          <a:p>
            <a:pPr lvl="0"/>
            <a:r>
              <a:rPr lang="ko-KR" altLang="en-US" dirty="0"/>
              <a:t>챕터 제목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66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CE6CF-FA78-495B-9442-39017B283AB8}"/>
              </a:ext>
            </a:extLst>
          </p:cNvPr>
          <p:cNvSpPr/>
          <p:nvPr userDrawn="1"/>
        </p:nvSpPr>
        <p:spPr bwMode="auto">
          <a:xfrm>
            <a:off x="2661084" y="1266012"/>
            <a:ext cx="5909568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7EA2D-A154-446D-A624-452F1F962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916" y="1407161"/>
            <a:ext cx="4953000" cy="4197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1" lang="ko-KR" altLang="en-US" sz="24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en-US" altLang="ko-KR" dirty="0"/>
              <a:t>I. </a:t>
            </a:r>
            <a:r>
              <a:rPr lang="ko-KR" altLang="en-US" dirty="0"/>
              <a:t>챕터 제목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AF3831-91CA-4478-A2C9-FA92065CC9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405" y="2295122"/>
            <a:ext cx="4507345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AutoNum type="arabicPeriod"/>
              <a:defRPr kumimoji="1" lang="ko-KR" altLang="en-US" sz="2000" b="1" kern="12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ko-KR" altLang="en-US" dirty="0"/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41454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2024. 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 dirty="0"/>
              <a:t>*</a:t>
            </a:r>
            <a:r>
              <a:rPr lang="ko-KR" altLang="en-US" dirty="0"/>
              <a:t>글자 폰트 </a:t>
            </a:r>
            <a:r>
              <a:rPr lang="en-US" altLang="ko-KR" dirty="0"/>
              <a:t>14 </a:t>
            </a:r>
            <a:r>
              <a:rPr lang="ko-KR" altLang="en-US" dirty="0"/>
              <a:t>유지                                                                                                                     </a:t>
            </a:r>
            <a:r>
              <a:rPr lang="en-US" altLang="ko-KR" dirty="0"/>
              <a:t>*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줄까지 기입                                                                                                                      </a:t>
            </a:r>
            <a:r>
              <a:rPr lang="en-US" altLang="ko-KR" dirty="0"/>
              <a:t>*</a:t>
            </a:r>
            <a:r>
              <a:rPr lang="ko-KR" altLang="en-US" dirty="0"/>
              <a:t>그림 자료가 주 내용일 경우</a:t>
            </a:r>
            <a:r>
              <a:rPr lang="en-US" altLang="ko-KR" dirty="0"/>
              <a:t>, </a:t>
            </a:r>
            <a:r>
              <a:rPr lang="ko-KR" altLang="en-US" dirty="0"/>
              <a:t>삭제 가능</a:t>
            </a: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 dirty="0"/>
              <a:t>1. </a:t>
            </a:r>
            <a:r>
              <a:rPr lang="ko-KR" altLang="en-US" dirty="0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 dirty="0"/>
              <a:t>I. </a:t>
            </a:r>
            <a:r>
              <a:rPr lang="ko-KR" altLang="en-US" dirty="0"/>
              <a:t>챕터 제목</a:t>
            </a:r>
          </a:p>
        </p:txBody>
      </p:sp>
    </p:spTree>
    <p:extLst>
      <p:ext uri="{BB962C8B-B14F-4D97-AF65-F5344CB8AC3E}">
        <p14:creationId xmlns:p14="http://schemas.microsoft.com/office/powerpoint/2010/main" val="98618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544274" y="4536505"/>
            <a:ext cx="4245264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이씨마이너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ko-KR" alt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강남구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논현로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덕원빌딩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 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 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 dirty="0">
                <a:latin typeface="+mn-ea"/>
                <a:ea typeface="+mn-ea"/>
              </a:rPr>
              <a:t>본 문서는 </a:t>
            </a:r>
            <a:r>
              <a:rPr lang="en-US" altLang="ko-KR" sz="1000" b="1" dirty="0">
                <a:latin typeface="+mn-ea"/>
                <a:ea typeface="+mn-ea"/>
              </a:rPr>
              <a:t>㈜</a:t>
            </a:r>
            <a:r>
              <a:rPr lang="ko-KR" altLang="en-US" sz="1000" b="1" dirty="0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ko-KR" altLang="en-US" sz="1000" b="1" dirty="0">
                <a:latin typeface="+mn-ea"/>
                <a:ea typeface="+mn-ea"/>
              </a:rPr>
              <a:t>배포될 수 없습니다</a:t>
            </a:r>
            <a:r>
              <a:rPr lang="en-US" altLang="ko-KR" sz="1000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 dirty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41560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CE6CF-FA78-495B-9442-39017B283AB8}"/>
              </a:ext>
            </a:extLst>
          </p:cNvPr>
          <p:cNvSpPr/>
          <p:nvPr userDrawn="1"/>
        </p:nvSpPr>
        <p:spPr bwMode="auto">
          <a:xfrm>
            <a:off x="2661084" y="1266012"/>
            <a:ext cx="5909568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7EA2D-A154-446D-A624-452F1F962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916" y="1407161"/>
            <a:ext cx="4953000" cy="4197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1" lang="ko-KR" altLang="en-US" sz="24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en-US" altLang="ko-KR"/>
              <a:t>I. 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AF3831-91CA-4478-A2C9-FA92065CC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3405" y="2295122"/>
            <a:ext cx="6570115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AutoNum type="arabicPeriod"/>
              <a:defRPr kumimoji="1" lang="ko-KR" altLang="en-US" sz="2000" b="1" kern="12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290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696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0" r:id="rId2"/>
    <p:sldLayoutId id="2147483803" r:id="rId3"/>
    <p:sldLayoutId id="2147483808" r:id="rId4"/>
    <p:sldLayoutId id="2147483804" r:id="rId5"/>
    <p:sldLayoutId id="2147483812" r:id="rId6"/>
    <p:sldLayoutId id="2147483813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4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16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11.png"/><Relationship Id="rId42" Type="http://schemas.openxmlformats.org/officeDocument/2006/relationships/customXml" Target="../ink/ink20.xml"/><Relationship Id="rId47" Type="http://schemas.openxmlformats.org/officeDocument/2006/relationships/image" Target="../media/image125.png"/><Relationship Id="rId63" Type="http://schemas.openxmlformats.org/officeDocument/2006/relationships/image" Target="../media/image133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146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155.png"/><Relationship Id="rId11" Type="http://schemas.openxmlformats.org/officeDocument/2006/relationships/image" Target="../media/image106.png"/><Relationship Id="rId32" Type="http://schemas.openxmlformats.org/officeDocument/2006/relationships/customXml" Target="../ink/ink15.xml"/><Relationship Id="rId37" Type="http://schemas.openxmlformats.org/officeDocument/2006/relationships/image" Target="../media/image119.png"/><Relationship Id="rId53" Type="http://schemas.openxmlformats.org/officeDocument/2006/relationships/image" Target="../media/image128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141.png"/><Relationship Id="rId102" Type="http://schemas.openxmlformats.org/officeDocument/2006/relationships/customXml" Target="../ink/ink50.xml"/><Relationship Id="rId5" Type="http://schemas.openxmlformats.org/officeDocument/2006/relationships/image" Target="../media/image103.png"/><Relationship Id="rId90" Type="http://schemas.openxmlformats.org/officeDocument/2006/relationships/customXml" Target="../ink/ink44.xml"/><Relationship Id="rId95" Type="http://schemas.openxmlformats.org/officeDocument/2006/relationships/image" Target="../media/image149.png"/><Relationship Id="rId22" Type="http://schemas.openxmlformats.org/officeDocument/2006/relationships/customXml" Target="../ink/ink10.xml"/><Relationship Id="rId27" Type="http://schemas.openxmlformats.org/officeDocument/2006/relationships/image" Target="../media/image114.png"/><Relationship Id="rId43" Type="http://schemas.openxmlformats.org/officeDocument/2006/relationships/image" Target="../media/image123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136.png"/><Relationship Id="rId113" Type="http://schemas.openxmlformats.org/officeDocument/2006/relationships/image" Target="../media/image158.png"/><Relationship Id="rId80" Type="http://schemas.openxmlformats.org/officeDocument/2006/relationships/customXml" Target="../ink/ink39.xml"/><Relationship Id="rId85" Type="http://schemas.openxmlformats.org/officeDocument/2006/relationships/image" Target="../media/image144.png"/><Relationship Id="rId12" Type="http://schemas.openxmlformats.org/officeDocument/2006/relationships/customXml" Target="../ink/ink5.xml"/><Relationship Id="rId17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customXml" Target="../ink/ink18.xml"/><Relationship Id="rId59" Type="http://schemas.openxmlformats.org/officeDocument/2006/relationships/image" Target="../media/image131.png"/><Relationship Id="rId103" Type="http://schemas.openxmlformats.org/officeDocument/2006/relationships/image" Target="../media/image153.png"/><Relationship Id="rId108" Type="http://schemas.openxmlformats.org/officeDocument/2006/relationships/customXml" Target="../ink/ink53.xml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139.png"/><Relationship Id="rId91" Type="http://schemas.openxmlformats.org/officeDocument/2006/relationships/image" Target="../media/image147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5" Type="http://schemas.openxmlformats.org/officeDocument/2006/relationships/image" Target="../media/image108.png"/><Relationship Id="rId23" Type="http://schemas.openxmlformats.org/officeDocument/2006/relationships/image" Target="../media/image1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126.png"/><Relationship Id="rId57" Type="http://schemas.openxmlformats.org/officeDocument/2006/relationships/image" Target="../media/image130.png"/><Relationship Id="rId106" Type="http://schemas.openxmlformats.org/officeDocument/2006/relationships/customXml" Target="../ink/ink52.xml"/><Relationship Id="rId10" Type="http://schemas.openxmlformats.org/officeDocument/2006/relationships/customXml" Target="../ink/ink4.xml"/><Relationship Id="rId31" Type="http://schemas.openxmlformats.org/officeDocument/2006/relationships/image" Target="../media/image1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134.png"/><Relationship Id="rId73" Type="http://schemas.openxmlformats.org/officeDocument/2006/relationships/image" Target="../media/image138.png"/><Relationship Id="rId78" Type="http://schemas.openxmlformats.org/officeDocument/2006/relationships/customXml" Target="../ink/ink38.xml"/><Relationship Id="rId81" Type="http://schemas.openxmlformats.org/officeDocument/2006/relationships/image" Target="../media/image142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151.png"/><Relationship Id="rId101" Type="http://schemas.openxmlformats.org/officeDocument/2006/relationships/image" Target="../media/image152.png"/><Relationship Id="rId4" Type="http://schemas.openxmlformats.org/officeDocument/2006/relationships/customXml" Target="../ink/ink1.xml"/><Relationship Id="rId9" Type="http://schemas.openxmlformats.org/officeDocument/2006/relationships/image" Target="../media/image105.png"/><Relationship Id="rId13" Type="http://schemas.openxmlformats.org/officeDocument/2006/relationships/image" Target="../media/image107.png"/><Relationship Id="rId18" Type="http://schemas.openxmlformats.org/officeDocument/2006/relationships/customXml" Target="../ink/ink8.xml"/><Relationship Id="rId39" Type="http://schemas.openxmlformats.org/officeDocument/2006/relationships/image" Target="../media/image121.png"/><Relationship Id="rId109" Type="http://schemas.openxmlformats.org/officeDocument/2006/relationships/image" Target="../media/image156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129.png"/><Relationship Id="rId76" Type="http://schemas.openxmlformats.org/officeDocument/2006/relationships/customXml" Target="../ink/ink37.xml"/><Relationship Id="rId97" Type="http://schemas.openxmlformats.org/officeDocument/2006/relationships/image" Target="../media/image150.png"/><Relationship Id="rId104" Type="http://schemas.openxmlformats.org/officeDocument/2006/relationships/customXml" Target="../ink/ink51.xml"/><Relationship Id="rId7" Type="http://schemas.openxmlformats.org/officeDocument/2006/relationships/image" Target="../media/image104.png"/><Relationship Id="rId71" Type="http://schemas.openxmlformats.org/officeDocument/2006/relationships/image" Target="../media/image137.png"/><Relationship Id="rId92" Type="http://schemas.openxmlformats.org/officeDocument/2006/relationships/customXml" Target="../ink/ink45.xml"/><Relationship Id="rId2" Type="http://schemas.openxmlformats.org/officeDocument/2006/relationships/image" Target="../media/image101.png"/><Relationship Id="rId29" Type="http://schemas.openxmlformats.org/officeDocument/2006/relationships/image" Target="../media/image115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124.png"/><Relationship Id="rId66" Type="http://schemas.openxmlformats.org/officeDocument/2006/relationships/customXml" Target="../ink/ink32.xml"/><Relationship Id="rId87" Type="http://schemas.openxmlformats.org/officeDocument/2006/relationships/image" Target="../media/image145.png"/><Relationship Id="rId110" Type="http://schemas.openxmlformats.org/officeDocument/2006/relationships/customXml" Target="../ink/ink54.xml"/><Relationship Id="rId61" Type="http://schemas.openxmlformats.org/officeDocument/2006/relationships/image" Target="../media/image132.png"/><Relationship Id="rId82" Type="http://schemas.openxmlformats.org/officeDocument/2006/relationships/customXml" Target="../ink/ink40.xml"/><Relationship Id="rId19" Type="http://schemas.openxmlformats.org/officeDocument/2006/relationships/image" Target="../media/image110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18.png"/><Relationship Id="rId56" Type="http://schemas.openxmlformats.org/officeDocument/2006/relationships/customXml" Target="../ink/ink27.xml"/><Relationship Id="rId77" Type="http://schemas.openxmlformats.org/officeDocument/2006/relationships/image" Target="../media/image140.png"/><Relationship Id="rId100" Type="http://schemas.openxmlformats.org/officeDocument/2006/relationships/customXml" Target="../ink/ink49.xml"/><Relationship Id="rId105" Type="http://schemas.openxmlformats.org/officeDocument/2006/relationships/image" Target="../media/image154.png"/><Relationship Id="rId8" Type="http://schemas.openxmlformats.org/officeDocument/2006/relationships/customXml" Target="../ink/ink3.xml"/><Relationship Id="rId51" Type="http://schemas.openxmlformats.org/officeDocument/2006/relationships/image" Target="../media/image127.png"/><Relationship Id="rId72" Type="http://schemas.openxmlformats.org/officeDocument/2006/relationships/customXml" Target="../ink/ink35.xml"/><Relationship Id="rId93" Type="http://schemas.openxmlformats.org/officeDocument/2006/relationships/image" Target="../media/image148.png"/><Relationship Id="rId98" Type="http://schemas.openxmlformats.org/officeDocument/2006/relationships/customXml" Target="../ink/ink48.xml"/><Relationship Id="rId3" Type="http://schemas.openxmlformats.org/officeDocument/2006/relationships/image" Target="../media/image102.png"/><Relationship Id="rId25" Type="http://schemas.openxmlformats.org/officeDocument/2006/relationships/image" Target="../media/image113.png"/><Relationship Id="rId46" Type="http://schemas.openxmlformats.org/officeDocument/2006/relationships/customXml" Target="../ink/ink22.xml"/><Relationship Id="rId67" Type="http://schemas.openxmlformats.org/officeDocument/2006/relationships/image" Target="../media/image135.png"/><Relationship Id="rId20" Type="http://schemas.openxmlformats.org/officeDocument/2006/relationships/customXml" Target="../ink/ink9.xml"/><Relationship Id="rId41" Type="http://schemas.openxmlformats.org/officeDocument/2006/relationships/image" Target="../media/image122.png"/><Relationship Id="rId62" Type="http://schemas.openxmlformats.org/officeDocument/2006/relationships/customXml" Target="../ink/ink30.xml"/><Relationship Id="rId83" Type="http://schemas.openxmlformats.org/officeDocument/2006/relationships/image" Target="../media/image143.png"/><Relationship Id="rId88" Type="http://schemas.openxmlformats.org/officeDocument/2006/relationships/customXml" Target="../ink/ink43.xml"/><Relationship Id="rId111" Type="http://schemas.openxmlformats.org/officeDocument/2006/relationships/image" Target="../media/image1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B9C259-F067-4F41-A6FB-E2E1BE7869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0951" y="1740473"/>
            <a:ext cx="9207078" cy="1216815"/>
          </a:xfrm>
        </p:spPr>
        <p:txBody>
          <a:bodyPr/>
          <a:lstStyle/>
          <a:p>
            <a:r>
              <a:rPr lang="ko-KR" altLang="en-US" dirty="0"/>
              <a:t>강화학습 세미나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535A55-B1BF-4C4C-B8BD-EE34EE9B9E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43" y="4509119"/>
            <a:ext cx="3019307" cy="970278"/>
          </a:xfrm>
        </p:spPr>
        <p:txBody>
          <a:bodyPr/>
          <a:lstStyle/>
          <a:p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 err="1"/>
              <a:t>김선중</a:t>
            </a:r>
            <a:r>
              <a:rPr lang="ko-KR" altLang="en-US" dirty="0"/>
              <a:t> 선임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1FF10-64BF-4D1E-B03D-21849AC56E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7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BB565-3194-BFB2-4747-F8444DC9B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52DFA-2BEE-3FB4-5255-7B66A656A4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return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누적보상합</a:t>
            </a:r>
            <a:r>
              <a:rPr lang="en-US" altLang="ko-KR" dirty="0"/>
              <a:t>, discounted sum of rewards)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26D3FEA9-00FC-070C-F32B-EBD20ADAEE5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시간에 따른 중요도를 고려한 보상들의 합</a:t>
                </a: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      (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단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+mn-ea"/>
                  </a:rPr>
                  <a:t>discount factor (</a:t>
                </a:r>
                <a:r>
                  <a:rPr lang="ko-KR" altLang="en-US" dirty="0" err="1">
                    <a:latin typeface="+mn-ea"/>
                  </a:rPr>
                  <a:t>감가율</a:t>
                </a:r>
                <a:r>
                  <a:rPr lang="en-US" altLang="ko-KR" dirty="0">
                    <a:latin typeface="+mn-ea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&lt;1</m:t>
                    </m:r>
                    <m:r>
                      <m:rPr>
                        <m:nor/>
                      </m:rPr>
                      <a:rPr lang="ko-KR" altLang="en-US" sz="1400" dirty="0">
                        <a:latin typeface="Cambria Math" panose="02040503050406030204" pitchFamily="18" charset="0"/>
                      </a:rPr>
                      <m:t>이면</m:t>
                    </m:r>
                    <m:r>
                      <m:rPr>
                        <m:nor/>
                      </m:rPr>
                      <a:rPr lang="ko-KR" altLang="en-US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1400" dirty="0">
                        <a:latin typeface="Cambria Math" panose="02040503050406030204" pitchFamily="18" charset="0"/>
                      </a:rPr>
                      <m:t>급수</m:t>
                    </m:r>
                    <m:r>
                      <m:rPr>
                        <m:nor/>
                      </m:rPr>
                      <a:rPr lang="ko-KR" altLang="en-US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400" dirty="0" err="1"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ko-KR" sz="140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altLang="ko-KR" sz="1400" dirty="0" err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ko-KR" altLang="en-US" sz="1400" dirty="0">
                        <a:latin typeface="Cambria Math" panose="02040503050406030204" pitchFamily="18" charset="0"/>
                      </a:rPr>
                      <m:t>가</m:t>
                    </m:r>
                    <m:r>
                      <m:rPr>
                        <m:nor/>
                      </m:rPr>
                      <a:rPr lang="ko-KR" altLang="en-US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1400" dirty="0">
                        <a:latin typeface="Cambria Math" panose="02040503050406030204" pitchFamily="18" charset="0"/>
                      </a:rPr>
                      <m:t>항상</m:t>
                    </m:r>
                    <m:r>
                      <m:rPr>
                        <m:nor/>
                      </m:rPr>
                      <a:rPr lang="ko-KR" altLang="en-US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1400" dirty="0">
                        <a:latin typeface="Cambria Math" panose="02040503050406030204" pitchFamily="18" charset="0"/>
                      </a:rPr>
                      <m:t>수렴</m:t>
                    </m:r>
                  </m:oMath>
                </a14:m>
                <a:endParaRPr lang="en-US" altLang="ko-KR" sz="1400" dirty="0"/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과거의 보상보다 최근의 보상을 더 중요하게 고려한다는 의미</a:t>
                </a:r>
                <a:endParaRPr lang="en-US" altLang="ko-KR" sz="1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인접한 </a:t>
                </a:r>
                <a:r>
                  <a:rPr lang="en-US" altLang="ko-KR" dirty="0">
                    <a:latin typeface="+mn-ea"/>
                  </a:rPr>
                  <a:t>return </a:t>
                </a:r>
                <a:r>
                  <a:rPr lang="ko-KR" altLang="en-US" dirty="0">
                    <a:latin typeface="+mn-ea"/>
                  </a:rPr>
                  <a:t>사이의 </a:t>
                </a:r>
                <a:r>
                  <a:rPr lang="ko-KR" altLang="en-US" dirty="0" err="1">
                    <a:latin typeface="+mn-ea"/>
                  </a:rPr>
                  <a:t>점화식</a:t>
                </a: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26D3FEA9-00FC-070C-F32B-EBD20ADAE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  <a:blipFill>
                <a:blip r:embed="rId3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C8DDC290-85E1-C621-61CA-8E48903E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Ⅰ-2. Markov Decision Process (4/5)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23F487D-BD34-F619-C195-460ECCBA98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3E980B4-A812-3301-AF2C-498EE1339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5368303"/>
                  </p:ext>
                </p:extLst>
              </p:nvPr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3E980B4-A812-3301-AF2C-498EE1339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5368303"/>
                  </p:ext>
                </p:extLst>
              </p:nvPr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695" t="-1639" r="-15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01695" t="-1639" r="-14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201695" t="-1639" r="-13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301695" t="-1639" r="-12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401695" t="-1639" r="-11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501695" t="-1639" r="-10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601695" t="-1639" r="-9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701695" t="-1639" r="-8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815517" t="-1639" r="-72069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900000" t="-1639" r="-6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000000" t="-1639" r="-5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100000" t="-1639" r="-4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200000" t="-1639" r="-3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300000" t="-1639" r="-2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400000" t="-1639" r="-1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500000" t="-1639" r="-847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F1802D3-8E51-959B-0397-1C27EA0677F3}"/>
                  </a:ext>
                </a:extLst>
              </p:cNvPr>
              <p:cNvSpPr txBox="1"/>
              <p:nvPr/>
            </p:nvSpPr>
            <p:spPr>
              <a:xfrm>
                <a:off x="3956631" y="5777226"/>
                <a:ext cx="53478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𝛾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=1</m:t>
                    </m:r>
                  </m:oMath>
                </a14:m>
                <a:r>
                  <a:rPr lang="ko-KR" altLang="en-US" b="0" dirty="0">
                    <a:latin typeface="+mn-ea"/>
                    <a:ea typeface="+mn-ea"/>
                  </a:rPr>
                  <a:t>일 때의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𝐺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ko-KR" b="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−0.1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−0.1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−0.1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</a:rPr>
                          <m:t>−0.1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+0.9=0.5</m:t>
                    </m:r>
                  </m:oMath>
                </a14:m>
                <a:endParaRPr lang="en-US" altLang="ko-KR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F1802D3-8E51-959B-0397-1C27EA06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631" y="5777226"/>
                <a:ext cx="534787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FD093-C373-5866-BF43-489FB0253A58}"/>
                  </a:ext>
                </a:extLst>
              </p:cNvPr>
              <p:cNvSpPr txBox="1"/>
              <p:nvPr/>
            </p:nvSpPr>
            <p:spPr>
              <a:xfrm>
                <a:off x="3895229" y="4883618"/>
                <a:ext cx="36963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0" dirty="0">
                    <a:latin typeface="+mn-ea"/>
                    <a:ea typeface="+mn-ea"/>
                  </a:rPr>
                  <a:t>※ </a:t>
                </a:r>
                <a:r>
                  <a:rPr lang="ko-KR" altLang="en-US" b="0" dirty="0">
                    <a:latin typeface="+mn-ea"/>
                    <a:ea typeface="+mn-ea"/>
                  </a:rPr>
                  <a:t>상태집합 </a:t>
                </a:r>
                <a:r>
                  <a:rPr lang="en-US" altLang="ko-KR" b="0" dirty="0">
                    <a:latin typeface="+mn-ea"/>
                    <a:ea typeface="+mn-ea"/>
                  </a:rPr>
                  <a:t>:</a:t>
                </a:r>
                <a:r>
                  <a:rPr lang="ko-KR" altLang="en-US" b="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dirty="0">
                        <a:latin typeface="Cambria Math" panose="02040503050406030204" pitchFamily="18" charset="0"/>
                      </a:rPr>
                      <m:t>𝐒</m:t>
                    </m:r>
                    <m:r>
                      <m:rPr>
                        <m:lit/>
                      </m:rPr>
                      <a:rPr lang="en-US" altLang="ko-KR" b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,⋯,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4,3</m:t>
                        </m:r>
                      </m:e>
                    </m:d>
                    <m:r>
                      <m:rPr>
                        <m:lit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b="0" dirty="0">
                  <a:latin typeface="+mn-ea"/>
                  <a:ea typeface="+mn-ea"/>
                </a:endParaRPr>
              </a:p>
              <a:p>
                <a:pPr algn="l"/>
                <a:r>
                  <a:rPr lang="en-US" altLang="ko-KR" b="0" dirty="0">
                    <a:latin typeface="+mn-ea"/>
                    <a:ea typeface="+mn-ea"/>
                  </a:rPr>
                  <a:t>   </a:t>
                </a:r>
                <a:r>
                  <a:rPr lang="ko-KR" altLang="en-US" b="0" dirty="0">
                    <a:latin typeface="+mn-ea"/>
                    <a:ea typeface="+mn-ea"/>
                  </a:rPr>
                  <a:t>행동집합 </a:t>
                </a:r>
                <a:r>
                  <a:rPr lang="en-US" altLang="ko-KR" b="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lit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  <a:ea typeface="+mn-ea"/>
                      </a:rPr>
                      <m:t>←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  <a:ea typeface="+mn-ea"/>
                      </a:rPr>
                      <m:t>↑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  <a:ea typeface="+mn-ea"/>
                      </a:rPr>
                      <m:t>↓</m:t>
                    </m:r>
                    <m:r>
                      <m:rPr>
                        <m:lit/>
                      </m:rP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endParaRPr lang="en-US" altLang="ko-KR" b="0" dirty="0">
                  <a:latin typeface="+mn-ea"/>
                  <a:ea typeface="+mn-ea"/>
                </a:endParaRPr>
              </a:p>
              <a:p>
                <a:pPr algn="l"/>
                <a:r>
                  <a:rPr lang="en-US" altLang="ko-KR" b="0" dirty="0">
                    <a:latin typeface="+mn-ea"/>
                    <a:ea typeface="+mn-ea"/>
                  </a:rPr>
                  <a:t>   </a:t>
                </a:r>
                <a:r>
                  <a:rPr lang="ko-KR" altLang="en-US" b="0" dirty="0">
                    <a:latin typeface="+mn-ea"/>
                    <a:ea typeface="+mn-ea"/>
                  </a:rPr>
                  <a:t>보상 </a:t>
                </a:r>
                <a:r>
                  <a:rPr lang="en-US" altLang="ko-KR" b="0" dirty="0">
                    <a:latin typeface="+mn-ea"/>
                    <a:ea typeface="+mn-ea"/>
                  </a:rPr>
                  <a:t>: </a:t>
                </a:r>
                <a:r>
                  <a:rPr lang="ko-KR" altLang="en-US" b="0" dirty="0">
                    <a:latin typeface="+mn-ea"/>
                    <a:ea typeface="+mn-ea"/>
                  </a:rPr>
                  <a:t>이동시마다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−0.1</m:t>
                    </m:r>
                  </m:oMath>
                </a14:m>
                <a:r>
                  <a:rPr lang="en-US" altLang="ko-KR" b="0" dirty="0">
                    <a:latin typeface="+mn-ea"/>
                    <a:ea typeface="+mn-ea"/>
                  </a:rPr>
                  <a:t>, </a:t>
                </a:r>
                <a:r>
                  <a:rPr lang="ko-KR" altLang="en-US" b="0" dirty="0">
                    <a:latin typeface="+mn-ea"/>
                    <a:ea typeface="+mn-ea"/>
                  </a:rPr>
                  <a:t>종료지점에서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±1</m:t>
                    </m:r>
                  </m:oMath>
                </a14:m>
                <a:endParaRPr lang="ko-KR" altLang="en-US" b="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FD093-C373-5866-BF43-489FB0253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229" y="4883618"/>
                <a:ext cx="3696310" cy="738664"/>
              </a:xfrm>
              <a:prstGeom prst="rect">
                <a:avLst/>
              </a:prstGeom>
              <a:blipFill>
                <a:blip r:embed="rId7"/>
                <a:stretch>
                  <a:fillRect l="-495" t="-1653" b="-8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5B28D29-4EF4-02DF-D492-67D3C42D0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034022"/>
              </p:ext>
            </p:extLst>
          </p:nvPr>
        </p:nvGraphicFramePr>
        <p:xfrm>
          <a:off x="381118" y="3944232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918054C-A3CC-721F-6DC2-59DDF2A1A61A}"/>
              </a:ext>
            </a:extLst>
          </p:cNvPr>
          <p:cNvSpPr txBox="1"/>
          <p:nvPr/>
        </p:nvSpPr>
        <p:spPr>
          <a:xfrm>
            <a:off x="656948" y="58237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D717E3-0408-976F-9288-EE50ED8C38E2}"/>
              </a:ext>
            </a:extLst>
          </p:cNvPr>
          <p:cNvSpPr txBox="1"/>
          <p:nvPr/>
        </p:nvSpPr>
        <p:spPr>
          <a:xfrm>
            <a:off x="1510687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6DB6B-FC62-3B09-A2FD-B66030FD998D}"/>
              </a:ext>
            </a:extLst>
          </p:cNvPr>
          <p:cNvSpPr txBox="1"/>
          <p:nvPr/>
        </p:nvSpPr>
        <p:spPr>
          <a:xfrm>
            <a:off x="2377269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E24D7-85BB-D9AF-DEBA-0528F936BC60}"/>
              </a:ext>
            </a:extLst>
          </p:cNvPr>
          <p:cNvSpPr txBox="1"/>
          <p:nvPr/>
        </p:nvSpPr>
        <p:spPr>
          <a:xfrm>
            <a:off x="3231008" y="58444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9D66B2-512A-F2BE-5928-8D87C5E9EAD8}"/>
              </a:ext>
            </a:extLst>
          </p:cNvPr>
          <p:cNvSpPr txBox="1"/>
          <p:nvPr/>
        </p:nvSpPr>
        <p:spPr>
          <a:xfrm>
            <a:off x="19235" y="52570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6A2A5D-7125-8382-8B20-B0BFEDAECFBE}"/>
              </a:ext>
            </a:extLst>
          </p:cNvPr>
          <p:cNvSpPr txBox="1"/>
          <p:nvPr/>
        </p:nvSpPr>
        <p:spPr>
          <a:xfrm>
            <a:off x="29609" y="47123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9105A9-E550-20CA-5F66-08C5D93F4F21}"/>
              </a:ext>
            </a:extLst>
          </p:cNvPr>
          <p:cNvSpPr txBox="1"/>
          <p:nvPr/>
        </p:nvSpPr>
        <p:spPr>
          <a:xfrm>
            <a:off x="29609" y="4106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1734B7BA-769F-67A6-6358-05A272F70B5E}"/>
              </a:ext>
            </a:extLst>
          </p:cNvPr>
          <p:cNvSpPr/>
          <p:nvPr/>
        </p:nvSpPr>
        <p:spPr bwMode="auto">
          <a:xfrm>
            <a:off x="704780" y="4363048"/>
            <a:ext cx="236220" cy="9775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5738FCC9-90DD-B88A-29F9-556AEA37B1B9}"/>
              </a:ext>
            </a:extLst>
          </p:cNvPr>
          <p:cNvSpPr/>
          <p:nvPr/>
        </p:nvSpPr>
        <p:spPr bwMode="auto">
          <a:xfrm rot="5400000">
            <a:off x="1865885" y="3265620"/>
            <a:ext cx="236220" cy="20859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154B95-0A5C-3C2B-AC3D-92EE294BA7B4}"/>
              </a:ext>
            </a:extLst>
          </p:cNvPr>
          <p:cNvSpPr txBox="1"/>
          <p:nvPr/>
        </p:nvSpPr>
        <p:spPr>
          <a:xfrm>
            <a:off x="1617381" y="6108660"/>
            <a:ext cx="10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grid world 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67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59607-B9EA-DA65-F163-A42A2A3C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1E216A-DF21-40E6-7754-7951AD8E9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정책 </a:t>
            </a:r>
            <a:r>
              <a:rPr lang="en-US" altLang="ko-KR" dirty="0"/>
              <a:t>(policy)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EE2077B-5D10-B133-CCFB-0B608CF0ECD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주어진 상태에 대하여 행동을 결정</a:t>
                </a:r>
                <a:endParaRPr lang="en-US" altLang="ko-KR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0" dirty="0">
                    <a:latin typeface="Cambria Math" panose="02040503050406030204" pitchFamily="18" charset="0"/>
                  </a:rPr>
                  <a:t>더 정확하게는</a:t>
                </a:r>
                <a:r>
                  <a:rPr lang="en-US" altLang="ko-KR" sz="1400" b="0" dirty="0">
                    <a:latin typeface="Cambria Math" panose="02040503050406030204" pitchFamily="18" charset="0"/>
                  </a:rPr>
                  <a:t>, </a:t>
                </a:r>
                <a:r>
                  <a:rPr lang="ko-KR" altLang="en-US" sz="1400" b="0" dirty="0">
                    <a:latin typeface="Cambria Math" panose="02040503050406030204" pitchFamily="18" charset="0"/>
                  </a:rPr>
                  <a:t>정책이란</a:t>
                </a:r>
                <a:r>
                  <a:rPr lang="en-US" altLang="ko-KR" sz="1400" b="0" dirty="0">
                    <a:latin typeface="Cambria Math" panose="02040503050406030204" pitchFamily="18" charset="0"/>
                  </a:rPr>
                  <a:t> </a:t>
                </a:r>
                <a:r>
                  <a:rPr lang="ko-KR" altLang="en-US" sz="1400" b="0" dirty="0">
                    <a:latin typeface="Cambria Math" panose="02040503050406030204" pitchFamily="18" charset="0"/>
                  </a:rPr>
                  <a:t>주어진 상태에 대한 행동의 확률분포</a:t>
                </a:r>
                <a:endParaRPr lang="en-US" altLang="ko-KR" sz="1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sSub>
                          <m:sSubPr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n-ea"/>
                  </a:rPr>
                  <a:t>stochastic policy : </a:t>
                </a:r>
                <a:r>
                  <a:rPr lang="ko-KR" altLang="en-US" sz="1400" dirty="0">
                    <a:latin typeface="+mn-ea"/>
                  </a:rPr>
                  <a:t>상태에 대한 행동이 확률적으로 결정됨</a:t>
                </a:r>
                <a:endParaRPr lang="en-US" altLang="ko-KR" sz="140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deterministic policy : </a:t>
                </a:r>
                <a:r>
                  <a:rPr lang="ko-KR" altLang="en-US" sz="1400" dirty="0"/>
                  <a:t>상태에 대한 행동이 확정적으로 결정됨</a:t>
                </a:r>
                <a:endParaRPr lang="en-US" altLang="ko-KR" sz="140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강</m:t>
                    </m:r>
                  </m:oMath>
                </a14:m>
                <a:r>
                  <a:rPr lang="ko-KR" altLang="en-US" dirty="0"/>
                  <a:t>화학습의 목적 </a:t>
                </a:r>
                <a:r>
                  <a:rPr lang="en-US" altLang="ko-KR" dirty="0"/>
                  <a:t>: </a:t>
                </a:r>
                <a:r>
                  <a:rPr lang="en-US" altLang="ko-KR" b="1" dirty="0"/>
                  <a:t>return</a:t>
                </a:r>
                <a:r>
                  <a:rPr lang="ko-KR" altLang="en-US" b="1" dirty="0"/>
                  <a:t>이 최대가 되는 정책을 학습한다</a:t>
                </a:r>
                <a:r>
                  <a:rPr lang="en-US" altLang="ko-KR" b="1" dirty="0"/>
                  <a:t>.</a:t>
                </a: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EE2077B-5D10-B133-CCFB-0B608CF0E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  <a:blipFill>
                <a:blip r:embed="rId3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5638DBBF-5308-7C25-0930-F1C72D5D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Ⅰ-2. Markov Decision Process (5/5)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AE3F268-A6D8-F3EA-00BD-F413235567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61CC38-1BDF-462C-583F-D17AA61C2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36079"/>
              </p:ext>
            </p:extLst>
          </p:nvPr>
        </p:nvGraphicFramePr>
        <p:xfrm>
          <a:off x="381118" y="3944232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0.25      0.25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0.25      0.25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0.25      0.25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0.25      0.25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0.25      0.25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0.25      0.25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0.25      0.25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0.25      0.25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0.25      0.25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0.25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63DD10-6E69-D461-2232-599ACE6B4695}"/>
              </a:ext>
            </a:extLst>
          </p:cNvPr>
          <p:cNvSpPr txBox="1"/>
          <p:nvPr/>
        </p:nvSpPr>
        <p:spPr>
          <a:xfrm>
            <a:off x="656948" y="58237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180B4-EC00-BB58-60F8-4E7BC876AC1F}"/>
              </a:ext>
            </a:extLst>
          </p:cNvPr>
          <p:cNvSpPr txBox="1"/>
          <p:nvPr/>
        </p:nvSpPr>
        <p:spPr>
          <a:xfrm>
            <a:off x="1510687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6B127-39C9-C383-6AE1-4C838C1A579F}"/>
              </a:ext>
            </a:extLst>
          </p:cNvPr>
          <p:cNvSpPr txBox="1"/>
          <p:nvPr/>
        </p:nvSpPr>
        <p:spPr>
          <a:xfrm>
            <a:off x="2377269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D0153-D779-4657-3215-FF6FBE8C337F}"/>
              </a:ext>
            </a:extLst>
          </p:cNvPr>
          <p:cNvSpPr txBox="1"/>
          <p:nvPr/>
        </p:nvSpPr>
        <p:spPr>
          <a:xfrm>
            <a:off x="3231008" y="58444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24944-5287-287C-5282-72570D38F4FB}"/>
              </a:ext>
            </a:extLst>
          </p:cNvPr>
          <p:cNvSpPr txBox="1"/>
          <p:nvPr/>
        </p:nvSpPr>
        <p:spPr>
          <a:xfrm>
            <a:off x="19235" y="52570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FE064-BC23-2BEB-97A7-87EBB0FA16D8}"/>
              </a:ext>
            </a:extLst>
          </p:cNvPr>
          <p:cNvSpPr txBox="1"/>
          <p:nvPr/>
        </p:nvSpPr>
        <p:spPr>
          <a:xfrm>
            <a:off x="29609" y="47123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51FF9-03A4-7670-1CF7-5C58CDD213F6}"/>
              </a:ext>
            </a:extLst>
          </p:cNvPr>
          <p:cNvSpPr txBox="1"/>
          <p:nvPr/>
        </p:nvSpPr>
        <p:spPr>
          <a:xfrm>
            <a:off x="29609" y="4106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3BC6506A-8935-5DC6-8A48-EF06A9604C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3E980B4-A812-3301-AF2C-498EE1339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5368303"/>
                  </p:ext>
                </p:extLst>
              </p:nvPr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695" t="-1639" r="-15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01695" t="-1639" r="-14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201695" t="-1639" r="-13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301695" t="-1639" r="-12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401695" t="-1639" r="-11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501695" t="-1639" r="-10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601695" t="-1639" r="-9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701695" t="-1639" r="-8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815517" t="-1639" r="-72069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900000" t="-1639" r="-6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000000" t="-1639" r="-5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100000" t="-1639" r="-4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200000" t="-1639" r="-3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300000" t="-1639" r="-2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400000" t="-1639" r="-1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500000" t="-1639" r="-847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6BC76E3-374D-9DAD-50E8-D3F8F1EF8637}"/>
              </a:ext>
            </a:extLst>
          </p:cNvPr>
          <p:cNvSpPr/>
          <p:nvPr/>
        </p:nvSpPr>
        <p:spPr>
          <a:xfrm rot="5400000">
            <a:off x="4382082" y="3563433"/>
            <a:ext cx="113503" cy="51490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EE56246-4752-E949-7737-876C25C9DC2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56931" y="3554750"/>
            <a:ext cx="113503" cy="482496"/>
          </a:xfrm>
          <a:prstGeom prst="bentConnector4">
            <a:avLst>
              <a:gd name="adj1" fmla="val -201404"/>
              <a:gd name="adj2" fmla="val 997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4C4C08E-DDB4-2A65-8A10-13BC786FC38A}"/>
              </a:ext>
            </a:extLst>
          </p:cNvPr>
          <p:cNvCxnSpPr>
            <a:cxnSpLocks/>
            <a:stCxn id="3" idx="1"/>
          </p:cNvCxnSpPr>
          <p:nvPr/>
        </p:nvCxnSpPr>
        <p:spPr>
          <a:xfrm rot="16200000" flipH="1">
            <a:off x="4769723" y="3433243"/>
            <a:ext cx="145367" cy="807149"/>
          </a:xfrm>
          <a:prstGeom prst="bentConnector4">
            <a:avLst>
              <a:gd name="adj1" fmla="val -224965"/>
              <a:gd name="adj2" fmla="val 999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5F3248-E6FC-A10D-ADD8-925ACE1A72D2}"/>
                  </a:ext>
                </a:extLst>
              </p:cNvPr>
              <p:cNvSpPr txBox="1"/>
              <p:nvPr/>
            </p:nvSpPr>
            <p:spPr>
              <a:xfrm>
                <a:off x="4736306" y="3427301"/>
                <a:ext cx="3136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+mn-ea"/>
                        </a:rPr>
                        <m:t>𝑟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220128-CC2C-237B-AE3B-B7562FF9B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06" y="3427301"/>
                <a:ext cx="313676" cy="307777"/>
              </a:xfrm>
              <a:prstGeom prst="rect">
                <a:avLst/>
              </a:prstGeom>
              <a:blipFill>
                <a:blip r:embed="rId6"/>
                <a:stretch>
                  <a:fillRect t="-5882" r="-9804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CA8BB0-96AA-89D7-1CE4-63711DC98728}"/>
                  </a:ext>
                </a:extLst>
              </p:cNvPr>
              <p:cNvSpPr txBox="1"/>
              <p:nvPr/>
            </p:nvSpPr>
            <p:spPr>
              <a:xfrm>
                <a:off x="5014913" y="3357881"/>
                <a:ext cx="326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+mn-ea"/>
                        </a:rPr>
                        <m:t>𝑝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C1A885-5E67-1518-354F-883BBE69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13" y="3357881"/>
                <a:ext cx="326308" cy="307777"/>
              </a:xfrm>
              <a:prstGeom prst="rect">
                <a:avLst/>
              </a:prstGeom>
              <a:blipFill>
                <a:blip r:embed="rId7"/>
                <a:stretch>
                  <a:fillRect t="-6000" r="-11321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원호 41">
            <a:extLst>
              <a:ext uri="{FF2B5EF4-FFF2-40B4-BE49-F238E27FC236}">
                <a16:creationId xmlns:a16="http://schemas.microsoft.com/office/drawing/2014/main" id="{DB82C462-656B-AEB0-ABE5-52C0472A457D}"/>
              </a:ext>
            </a:extLst>
          </p:cNvPr>
          <p:cNvSpPr/>
          <p:nvPr/>
        </p:nvSpPr>
        <p:spPr>
          <a:xfrm>
            <a:off x="4235672" y="4363048"/>
            <a:ext cx="350061" cy="514168"/>
          </a:xfrm>
          <a:prstGeom prst="arc">
            <a:avLst>
              <a:gd name="adj1" fmla="val 1630318"/>
              <a:gd name="adj2" fmla="val 9256406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3640FE-2444-2349-8D97-1B29902ECC7F}"/>
                  </a:ext>
                </a:extLst>
              </p:cNvPr>
              <p:cNvSpPr txBox="1"/>
              <p:nvPr/>
            </p:nvSpPr>
            <p:spPr>
              <a:xfrm>
                <a:off x="4247548" y="4795193"/>
                <a:ext cx="33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1" dirty="0" smtClean="0">
                          <a:latin typeface="Cambria Math" panose="02040503050406030204" pitchFamily="18" charset="0"/>
                          <a:ea typeface="+mn-ea"/>
                        </a:rPr>
                        <m:t>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4450B1-9415-6FF4-819F-1FA347F10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48" y="4795193"/>
                <a:ext cx="332142" cy="307777"/>
              </a:xfrm>
              <a:prstGeom prst="rect">
                <a:avLst/>
              </a:prstGeom>
              <a:blipFill>
                <a:blip r:embed="rId8"/>
                <a:stretch>
                  <a:fillRect t="-6000" r="-11111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BFDB21-E430-B680-8B61-8B0F67ECF14C}"/>
                  </a:ext>
                </a:extLst>
              </p:cNvPr>
              <p:cNvSpPr txBox="1"/>
              <p:nvPr/>
            </p:nvSpPr>
            <p:spPr>
              <a:xfrm>
                <a:off x="4978118" y="5102970"/>
                <a:ext cx="391395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0" dirty="0">
                    <a:latin typeface="+mn-ea"/>
                    <a:ea typeface="+mn-ea"/>
                  </a:rPr>
                  <a:t>정책의 예시 </a:t>
                </a:r>
                <a:r>
                  <a:rPr lang="en-US" altLang="ko-KR" b="0" dirty="0">
                    <a:latin typeface="+mn-ea"/>
                    <a:ea typeface="+mn-ea"/>
                  </a:rPr>
                  <a:t>(</a:t>
                </a:r>
                <a:r>
                  <a:rPr lang="ko-KR" altLang="en-US" b="0" dirty="0">
                    <a:latin typeface="+mn-ea"/>
                    <a:ea typeface="+mn-ea"/>
                  </a:rPr>
                  <a:t>균등정책 </a:t>
                </a:r>
                <a:r>
                  <a:rPr lang="en-US" altLang="ko-KR" b="0" dirty="0">
                    <a:latin typeface="+mn-ea"/>
                    <a:ea typeface="+mn-ea"/>
                  </a:rPr>
                  <a:t>equiprobable policy</a:t>
                </a:r>
                <a:r>
                  <a:rPr lang="ko-KR" altLang="en-US" b="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𝜋</m:t>
                    </m:r>
                  </m:oMath>
                </a14:m>
                <a:r>
                  <a:rPr lang="en-US" altLang="ko-KR" b="0" dirty="0">
                    <a:latin typeface="+mn-ea"/>
                    <a:ea typeface="+mn-ea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1" dirty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altLang="ko-KR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dirty="0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1" dirty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altLang="ko-KR" b="0" i="1" dirty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ko-KR" altLang="en-US" b="0" i="1" dirty="0">
                                  <a:latin typeface="Cambria Math" panose="02040503050406030204" pitchFamily="18" charset="0"/>
                                  <a:ea typeface="+mn-ea"/>
                                </a:rPr>
                                <m:t>→</m:t>
                              </m:r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  <a:ea typeface="+mn-ea"/>
                                </a:rPr>
                                <m:t>1,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altLang="ko-KR" b="0" i="1" dirty="0">
                          <a:latin typeface="Cambria Math" panose="02040503050406030204" pitchFamily="18" charset="0"/>
                          <a:ea typeface="+mn-ea"/>
                        </a:rPr>
                        <m:t>=0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+mn-ea"/>
                        </a:rPr>
                        <m:t>.25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b="0" i="1" dirty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ar-AE" altLang="ko-KR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ar-AE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dirty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ar-AE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ko-KR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altLang="ko-KR" b="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ar-AE" altLang="ko-KR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 b="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ar-AE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b="0" i="1" dirty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ar-AE" altLang="ko-KR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ar-AE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dirty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ar-AE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ko-KR" b="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altLang="ko-KR" b="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ar-AE" altLang="ko-KR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ko-KR" b="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dirty="0"/>
              </a:p>
              <a:p>
                <a:endParaRPr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BFDB21-E430-B680-8B61-8B0F67ECF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118" y="5102970"/>
                <a:ext cx="3913956" cy="1384995"/>
              </a:xfrm>
              <a:prstGeom prst="rect">
                <a:avLst/>
              </a:prstGeom>
              <a:blipFill>
                <a:blip r:embed="rId9"/>
                <a:stretch>
                  <a:fillRect t="-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130E8A7-1D07-FEA3-AD1B-89852E24D3D4}"/>
              </a:ext>
            </a:extLst>
          </p:cNvPr>
          <p:cNvSpPr txBox="1"/>
          <p:nvPr/>
        </p:nvSpPr>
        <p:spPr>
          <a:xfrm>
            <a:off x="1617381" y="6108660"/>
            <a:ext cx="10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grid world 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731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EC405-AA9D-6FEF-5D42-F3E43492C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9B9128-3ABE-CAF0-C118-1A1795F817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V</a:t>
            </a:r>
            <a:r>
              <a:rPr lang="ko-KR" altLang="en-US" dirty="0">
                <a:latin typeface="+mn-ea"/>
              </a:rPr>
              <a:t>함수 </a:t>
            </a:r>
            <a:r>
              <a:rPr lang="en-US" altLang="ko-KR" dirty="0">
                <a:latin typeface="+mn-ea"/>
              </a:rPr>
              <a:t>(state-value function)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A0E4171-9F7E-81A1-C200-BDD4DEA9A1C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Cambria Math" panose="02040503050406030204" pitchFamily="18" charset="0"/>
                  </a:rPr>
                  <a:t>현재 상태에서의 가치를 나타내는 함수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Cambria Math" panose="02040503050406030204" pitchFamily="18" charset="0"/>
                  </a:rPr>
                  <a:t>주어진 상태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400" dirty="0">
                    <a:latin typeface="Cambria Math" panose="02040503050406030204" pitchFamily="18" charset="0"/>
                  </a:rPr>
                  <a:t>에서 정책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1400" dirty="0">
                    <a:latin typeface="Cambria Math" panose="02040503050406030204" pitchFamily="18" charset="0"/>
                  </a:rPr>
                  <a:t> 을</a:t>
                </a:r>
                <a:r>
                  <a:rPr lang="en-US" altLang="ko-KR" sz="1400" dirty="0">
                    <a:latin typeface="Cambria Math" panose="02040503050406030204" pitchFamily="18" charset="0"/>
                  </a:rPr>
                  <a:t> </a:t>
                </a:r>
                <a:r>
                  <a:rPr lang="ko-KR" altLang="en-US" sz="1400" dirty="0">
                    <a:latin typeface="Cambria Math" panose="02040503050406030204" pitchFamily="18" charset="0"/>
                  </a:rPr>
                  <a:t>따라갔을 때  </a:t>
                </a:r>
                <a:r>
                  <a:rPr lang="en-US" altLang="ko-KR" sz="1400" dirty="0">
                    <a:latin typeface="+mn-ea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Cambria Math" panose="02040503050406030204" pitchFamily="18" charset="0"/>
                  </a:rPr>
                  <a:t>의 </a:t>
                </a:r>
                <a:r>
                  <a:rPr lang="ko-KR" altLang="en-US" sz="1400" dirty="0" err="1">
                    <a:latin typeface="Cambria Math" panose="02040503050406030204" pitchFamily="18" charset="0"/>
                  </a:rPr>
                  <a:t>기댓값</a:t>
                </a:r>
                <a:endParaRPr lang="en-US" altLang="ko-KR" sz="1400" dirty="0">
                  <a:latin typeface="Cambria Math" panose="02040503050406030204" pitchFamily="18" charset="0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Cambria Math" panose="02040503050406030204" pitchFamily="18" charset="0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※ </a:t>
                </a:r>
                <a:r>
                  <a:rPr lang="ko-KR" altLang="en-US" dirty="0">
                    <a:latin typeface="+mn-ea"/>
                  </a:rPr>
                  <a:t>예시 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sz="1400" dirty="0">
                    <a:latin typeface="+mn-ea"/>
                  </a:rPr>
                  <a:t>균등정책</a:t>
                </a:r>
                <a:r>
                  <a:rPr lang="en-US" altLang="ko-KR" sz="1400" dirty="0">
                    <a:latin typeface="+mn-ea"/>
                  </a:rPr>
                  <a:t>(equiprobable policy,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</a:t>
                </a:r>
                <a:endParaRPr lang="en-US" altLang="ko-KR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n-ea"/>
                  </a:rPr>
                  <a:t>terminal state</a:t>
                </a:r>
                <a:r>
                  <a:rPr lang="ko-KR" altLang="en-US" sz="1400" dirty="0">
                    <a:latin typeface="+mn-ea"/>
                  </a:rPr>
                  <a:t>의 가치는 </a:t>
                </a:r>
                <a:r>
                  <a:rPr lang="en-US" altLang="ko-KR" sz="1400" dirty="0">
                    <a:latin typeface="+mn-ea"/>
                  </a:rPr>
                  <a:t>0</a:t>
                </a:r>
                <a:r>
                  <a:rPr lang="ko-KR" altLang="en-US" sz="1400" dirty="0">
                    <a:latin typeface="+mn-ea"/>
                  </a:rPr>
                  <a:t>으로 정의</a:t>
                </a:r>
                <a:endParaRPr lang="en-US" altLang="ko-KR" sz="140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시작점에 가까울수록 적은 </a:t>
                </a:r>
                <a:r>
                  <a:rPr lang="ko-KR" altLang="en-US" sz="1400" dirty="0" err="1">
                    <a:latin typeface="+mn-ea"/>
                  </a:rPr>
                  <a:t>가치값을</a:t>
                </a:r>
                <a:r>
                  <a:rPr lang="ko-KR" altLang="en-US" sz="1400" dirty="0">
                    <a:latin typeface="+mn-ea"/>
                  </a:rPr>
                  <a:t> 가지는 경향 </a:t>
                </a:r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ko-KR" altLang="en-US" sz="1400" dirty="0">
                    <a:latin typeface="+mn-ea"/>
                  </a:rPr>
                  <a:t>이동비용 </a:t>
                </a:r>
                <a:r>
                  <a:rPr lang="en-US" altLang="ko-KR" sz="1400" dirty="0">
                    <a:latin typeface="+mn-ea"/>
                  </a:rPr>
                  <a:t>= -0.1)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+mn-ea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400" b="0" dirty="0">
                  <a:latin typeface="Cambria Math" panose="02040503050406030204" pitchFamily="18" charset="0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A0E4171-9F7E-81A1-C200-BDD4DEA9A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  <a:blipFill>
                <a:blip r:embed="rId3"/>
                <a:stretch>
                  <a:fillRect l="-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52D024CA-1010-0194-107F-043AE1B8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Ⅰ-3. </a:t>
            </a:r>
            <a:r>
              <a:rPr lang="ko-KR" altLang="en-US" dirty="0"/>
              <a:t>가치함수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DFE78EF-D073-D821-FDF9-97072F357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A04ECF-23CD-7719-CB72-62772A9AE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27" y="1865478"/>
            <a:ext cx="1700804" cy="26650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9EEE75-8A08-4B07-C705-32F424EB7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7136"/>
              </p:ext>
            </p:extLst>
          </p:nvPr>
        </p:nvGraphicFramePr>
        <p:xfrm>
          <a:off x="4953000" y="3927487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-0.551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-0.865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-0.877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-0.950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FA4C0F7-755E-95F6-049B-D5EE1944FDA3}"/>
              </a:ext>
            </a:extLst>
          </p:cNvPr>
          <p:cNvSpPr txBox="1"/>
          <p:nvPr/>
        </p:nvSpPr>
        <p:spPr>
          <a:xfrm>
            <a:off x="5228830" y="58070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609906-1A2D-5470-AAFD-D66751379971}"/>
              </a:ext>
            </a:extLst>
          </p:cNvPr>
          <p:cNvSpPr txBox="1"/>
          <p:nvPr/>
        </p:nvSpPr>
        <p:spPr>
          <a:xfrm>
            <a:off x="6082569" y="5817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29B3-41F7-CDB6-1200-12E135F24295}"/>
              </a:ext>
            </a:extLst>
          </p:cNvPr>
          <p:cNvSpPr txBox="1"/>
          <p:nvPr/>
        </p:nvSpPr>
        <p:spPr>
          <a:xfrm>
            <a:off x="6949151" y="5817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492E53-1105-DEF6-04C1-FF44AA3E6CA7}"/>
              </a:ext>
            </a:extLst>
          </p:cNvPr>
          <p:cNvSpPr txBox="1"/>
          <p:nvPr/>
        </p:nvSpPr>
        <p:spPr>
          <a:xfrm>
            <a:off x="7802890" y="58277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498F8-603F-9D62-336D-9E05C75DC6BB}"/>
              </a:ext>
            </a:extLst>
          </p:cNvPr>
          <p:cNvSpPr txBox="1"/>
          <p:nvPr/>
        </p:nvSpPr>
        <p:spPr>
          <a:xfrm>
            <a:off x="4591117" y="52403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C91B9-EB00-C08B-BE2A-9C7F1360FA36}"/>
              </a:ext>
            </a:extLst>
          </p:cNvPr>
          <p:cNvSpPr txBox="1"/>
          <p:nvPr/>
        </p:nvSpPr>
        <p:spPr>
          <a:xfrm>
            <a:off x="4601491" y="46956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3F0E9-2643-C176-EDCF-F30D6B6D2001}"/>
              </a:ext>
            </a:extLst>
          </p:cNvPr>
          <p:cNvSpPr txBox="1"/>
          <p:nvPr/>
        </p:nvSpPr>
        <p:spPr>
          <a:xfrm>
            <a:off x="4601491" y="40900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E825C-52F1-0E65-A773-79A3A5DD8B36}"/>
                  </a:ext>
                </a:extLst>
              </p:cNvPr>
              <p:cNvSpPr txBox="1"/>
              <p:nvPr/>
            </p:nvSpPr>
            <p:spPr>
              <a:xfrm>
                <a:off x="6145450" y="3544238"/>
                <a:ext cx="1043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E825C-52F1-0E65-A773-79A3A5DD8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450" y="3544238"/>
                <a:ext cx="1043940" cy="30777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84F8783-9A07-C0C6-1160-F7217DC0DA3C}"/>
              </a:ext>
            </a:extLst>
          </p:cNvPr>
          <p:cNvGraphicFramePr>
            <a:graphicFrameLocks noGrp="1"/>
          </p:cNvGraphicFramePr>
          <p:nvPr/>
        </p:nvGraphicFramePr>
        <p:xfrm>
          <a:off x="381118" y="3944232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30CF664-64FD-1747-0BF8-EBCC07D97E9E}"/>
              </a:ext>
            </a:extLst>
          </p:cNvPr>
          <p:cNvSpPr txBox="1"/>
          <p:nvPr/>
        </p:nvSpPr>
        <p:spPr>
          <a:xfrm>
            <a:off x="656948" y="58237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F11AC3-0D1B-F488-B676-17FB4FADD056}"/>
              </a:ext>
            </a:extLst>
          </p:cNvPr>
          <p:cNvSpPr txBox="1"/>
          <p:nvPr/>
        </p:nvSpPr>
        <p:spPr>
          <a:xfrm>
            <a:off x="1510687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309FD9-4A49-3456-38D5-EF93D0F351D3}"/>
              </a:ext>
            </a:extLst>
          </p:cNvPr>
          <p:cNvSpPr txBox="1"/>
          <p:nvPr/>
        </p:nvSpPr>
        <p:spPr>
          <a:xfrm>
            <a:off x="2377269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EB0704-06BE-3C65-134E-408081217A53}"/>
              </a:ext>
            </a:extLst>
          </p:cNvPr>
          <p:cNvSpPr txBox="1"/>
          <p:nvPr/>
        </p:nvSpPr>
        <p:spPr>
          <a:xfrm>
            <a:off x="3231008" y="58444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FEB718-ADBC-04E0-649F-573BADF3752E}"/>
              </a:ext>
            </a:extLst>
          </p:cNvPr>
          <p:cNvSpPr txBox="1"/>
          <p:nvPr/>
        </p:nvSpPr>
        <p:spPr>
          <a:xfrm>
            <a:off x="19235" y="52570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876D5-4121-49F3-5732-6ADEDA636851}"/>
              </a:ext>
            </a:extLst>
          </p:cNvPr>
          <p:cNvSpPr txBox="1"/>
          <p:nvPr/>
        </p:nvSpPr>
        <p:spPr>
          <a:xfrm>
            <a:off x="29609" y="47123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283457-D3B2-D42E-FFC2-5693E8615D33}"/>
              </a:ext>
            </a:extLst>
          </p:cNvPr>
          <p:cNvSpPr txBox="1"/>
          <p:nvPr/>
        </p:nvSpPr>
        <p:spPr>
          <a:xfrm>
            <a:off x="29609" y="4106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5FCF8B-93C4-9EE3-90F7-EE2E9FA9C681}"/>
              </a:ext>
            </a:extLst>
          </p:cNvPr>
          <p:cNvSpPr txBox="1"/>
          <p:nvPr/>
        </p:nvSpPr>
        <p:spPr>
          <a:xfrm>
            <a:off x="1573568" y="3560983"/>
            <a:ext cx="10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grid world 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3" name="화살표: 위쪽 32">
            <a:extLst>
              <a:ext uri="{FF2B5EF4-FFF2-40B4-BE49-F238E27FC236}">
                <a16:creationId xmlns:a16="http://schemas.microsoft.com/office/drawing/2014/main" id="{2CD09CD2-2DF6-64B1-D933-AFCDA5CE87A1}"/>
              </a:ext>
            </a:extLst>
          </p:cNvPr>
          <p:cNvSpPr/>
          <p:nvPr/>
        </p:nvSpPr>
        <p:spPr bwMode="auto">
          <a:xfrm>
            <a:off x="704780" y="4363048"/>
            <a:ext cx="236220" cy="9775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1ECF5F17-4D75-A2EA-07B7-87356B726E43}"/>
              </a:ext>
            </a:extLst>
          </p:cNvPr>
          <p:cNvSpPr/>
          <p:nvPr/>
        </p:nvSpPr>
        <p:spPr bwMode="auto">
          <a:xfrm rot="5400000">
            <a:off x="1865885" y="3265620"/>
            <a:ext cx="236220" cy="20859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120BA-7D22-1BDA-6A35-4AD29452D0C7}"/>
              </a:ext>
            </a:extLst>
          </p:cNvPr>
          <p:cNvSpPr txBox="1"/>
          <p:nvPr/>
        </p:nvSpPr>
        <p:spPr>
          <a:xfrm>
            <a:off x="1983995" y="6322945"/>
            <a:ext cx="8051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https://github.com/govin08/ecm_rl/blob/master/1031_dp_pi_gridworld/policy_evaluation.ipynb</a:t>
            </a:r>
          </a:p>
        </p:txBody>
      </p:sp>
    </p:spTree>
    <p:extLst>
      <p:ext uri="{BB962C8B-B14F-4D97-AF65-F5344CB8AC3E}">
        <p14:creationId xmlns:p14="http://schemas.microsoft.com/office/powerpoint/2010/main" val="180674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5F9EF-A307-F81A-E41F-5232FC27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830AC1-B22B-E6FD-0370-BA888C96D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Q</a:t>
            </a:r>
            <a:r>
              <a:rPr lang="ko-KR" altLang="en-US" dirty="0">
                <a:latin typeface="+mn-ea"/>
              </a:rPr>
              <a:t>함수 </a:t>
            </a:r>
            <a:r>
              <a:rPr lang="en-US" altLang="ko-KR" dirty="0">
                <a:latin typeface="+mn-ea"/>
              </a:rPr>
              <a:t>(action-value function)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16D797B8-7D91-5148-EDB5-5C29087F84B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Cambria Math" panose="02040503050406030204" pitchFamily="18" charset="0"/>
                  </a:rPr>
                  <a:t>현재 상태 및 행동에서의 가치를 나타내는 함수</a:t>
                </a:r>
                <a:endParaRPr lang="en-US" altLang="ko-KR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주어진 상태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 및 행동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에서 정책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 을 따라갔을 때 </a:t>
                </a:r>
                <a:r>
                  <a:rPr lang="en-US" altLang="ko-KR" sz="1400" dirty="0">
                    <a:latin typeface="+mn-ea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의 </a:t>
                </a:r>
                <a:r>
                  <a:rPr lang="ko-KR" altLang="en-US" sz="1400" dirty="0" err="1">
                    <a:latin typeface="+mn-ea"/>
                  </a:rPr>
                  <a:t>기댓값</a:t>
                </a:r>
                <a:endParaRPr lang="en-US" altLang="ko-KR" sz="140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n-ea"/>
                  </a:rPr>
                  <a:t>Q-learning, DQN </a:t>
                </a:r>
                <a:r>
                  <a:rPr lang="ko-KR" altLang="en-US" sz="1400" dirty="0">
                    <a:latin typeface="+mn-ea"/>
                  </a:rPr>
                  <a:t>등 가치기반 강화학습 방법에서 사용</a:t>
                </a:r>
                <a:endParaRPr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※ </a:t>
                </a:r>
                <a:r>
                  <a:rPr lang="ko-KR" altLang="en-US" dirty="0">
                    <a:latin typeface="+mn-ea"/>
                  </a:rPr>
                  <a:t>예시 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균등정책</a:t>
                </a:r>
                <a:r>
                  <a:rPr lang="en-US" altLang="ko-KR" dirty="0">
                    <a:latin typeface="+mn-ea"/>
                  </a:rPr>
                  <a:t>(equiprobable policy,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ko-KR" dirty="0">
                    <a:latin typeface="+mn-ea"/>
                  </a:rPr>
                  <a:t>)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n-ea"/>
                  </a:rPr>
                  <a:t>(3,2)</a:t>
                </a:r>
                <a:r>
                  <a:rPr lang="ko-KR" altLang="en-US" sz="1400" dirty="0">
                    <a:latin typeface="+mn-ea"/>
                  </a:rPr>
                  <a:t>에서 오른쪽으로 이동할 때의 </a:t>
                </a:r>
                <a:r>
                  <a:rPr lang="en-US" altLang="ko-KR" sz="1400" dirty="0">
                    <a:latin typeface="+mn-ea"/>
                  </a:rPr>
                  <a:t>q</a:t>
                </a:r>
                <a:r>
                  <a:rPr lang="ko-KR" altLang="en-US" sz="1400" dirty="0">
                    <a:latin typeface="+mn-ea"/>
                  </a:rPr>
                  <a:t>값은 </a:t>
                </a:r>
                <a:r>
                  <a:rPr lang="en-US" altLang="ko-KR" sz="1400" dirty="0">
                    <a:latin typeface="+mn-ea"/>
                  </a:rPr>
                  <a:t>-1, (3,3)</a:t>
                </a:r>
                <a:r>
                  <a:rPr lang="ko-KR" altLang="en-US" sz="1400" dirty="0">
                    <a:latin typeface="+mn-ea"/>
                  </a:rPr>
                  <a:t>에서 오른쪽으로 이동할 때의 </a:t>
                </a:r>
                <a:r>
                  <a:rPr lang="en-US" altLang="ko-KR" sz="1400" dirty="0">
                    <a:latin typeface="+mn-ea"/>
                  </a:rPr>
                  <a:t>q</a:t>
                </a:r>
                <a:r>
                  <a:rPr lang="ko-KR" altLang="en-US" sz="1400" dirty="0">
                    <a:latin typeface="+mn-ea"/>
                  </a:rPr>
                  <a:t>값은 </a:t>
                </a:r>
                <a:r>
                  <a:rPr lang="en-US" altLang="ko-KR" sz="1400" dirty="0">
                    <a:latin typeface="+mn-ea"/>
                  </a:rPr>
                  <a:t>1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n-ea"/>
                  </a:rPr>
                  <a:t>Q</a:t>
                </a:r>
                <a:r>
                  <a:rPr lang="ko-KR" altLang="en-US" sz="1400" dirty="0">
                    <a:latin typeface="+mn-ea"/>
                  </a:rPr>
                  <a:t>함수를 기반으로 다음 행동을 추천할 수 있음</a:t>
                </a:r>
                <a:endParaRPr lang="en-US" altLang="ko-KR" sz="140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latin typeface="+mn-ea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16D797B8-7D91-5148-EDB5-5C29087F8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  <a:blipFill>
                <a:blip r:embed="rId3"/>
                <a:stretch>
                  <a:fillRect l="-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CAC2D57C-446F-D782-84EF-E985427A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Ⅰ-3. </a:t>
            </a:r>
            <a:r>
              <a:rPr lang="ko-KR" altLang="en-US" dirty="0"/>
              <a:t>가치함수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8766D03-C309-B3D3-4258-D08BC3576F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FB9F84-386B-BE35-BB8F-AD3A6467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08" y="1795051"/>
            <a:ext cx="2224818" cy="248534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6E587FD-E208-FAD4-F45C-FB05EC1A1D80}"/>
              </a:ext>
            </a:extLst>
          </p:cNvPr>
          <p:cNvGraphicFramePr>
            <a:graphicFrameLocks noGrp="1"/>
          </p:cNvGraphicFramePr>
          <p:nvPr/>
        </p:nvGraphicFramePr>
        <p:xfrm>
          <a:off x="381118" y="3944232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148796-6E82-33D5-4E22-EC179897FB8B}"/>
              </a:ext>
            </a:extLst>
          </p:cNvPr>
          <p:cNvSpPr txBox="1"/>
          <p:nvPr/>
        </p:nvSpPr>
        <p:spPr>
          <a:xfrm>
            <a:off x="656948" y="58237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6A41C-A758-59CF-6E01-1EB8DDC19B12}"/>
              </a:ext>
            </a:extLst>
          </p:cNvPr>
          <p:cNvSpPr txBox="1"/>
          <p:nvPr/>
        </p:nvSpPr>
        <p:spPr>
          <a:xfrm>
            <a:off x="1510687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DA0D8-23E1-7DE5-D6E3-232A1D2236E9}"/>
              </a:ext>
            </a:extLst>
          </p:cNvPr>
          <p:cNvSpPr txBox="1"/>
          <p:nvPr/>
        </p:nvSpPr>
        <p:spPr>
          <a:xfrm>
            <a:off x="2377269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70E1A-88BA-C77F-02A2-77D952703BE7}"/>
              </a:ext>
            </a:extLst>
          </p:cNvPr>
          <p:cNvSpPr txBox="1"/>
          <p:nvPr/>
        </p:nvSpPr>
        <p:spPr>
          <a:xfrm>
            <a:off x="3231008" y="58444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3B55F-F46D-ED9F-6235-FAC0E029EDA0}"/>
              </a:ext>
            </a:extLst>
          </p:cNvPr>
          <p:cNvSpPr txBox="1"/>
          <p:nvPr/>
        </p:nvSpPr>
        <p:spPr>
          <a:xfrm>
            <a:off x="19235" y="52570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5AD29F-B9F2-F69C-BBDD-5436ED88E483}"/>
              </a:ext>
            </a:extLst>
          </p:cNvPr>
          <p:cNvSpPr txBox="1"/>
          <p:nvPr/>
        </p:nvSpPr>
        <p:spPr>
          <a:xfrm>
            <a:off x="29609" y="47123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C7AE7-8ADC-D0F8-4628-425D171D3BF8}"/>
              </a:ext>
            </a:extLst>
          </p:cNvPr>
          <p:cNvSpPr txBox="1"/>
          <p:nvPr/>
        </p:nvSpPr>
        <p:spPr>
          <a:xfrm>
            <a:off x="29609" y="4106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97E04-25C1-64A3-579D-F3E737975892}"/>
              </a:ext>
            </a:extLst>
          </p:cNvPr>
          <p:cNvSpPr txBox="1"/>
          <p:nvPr/>
        </p:nvSpPr>
        <p:spPr>
          <a:xfrm>
            <a:off x="1573568" y="3560983"/>
            <a:ext cx="10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grid world 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672BCF65-596F-E8F5-CEA3-1D667C3ADC49}"/>
              </a:ext>
            </a:extLst>
          </p:cNvPr>
          <p:cNvSpPr/>
          <p:nvPr/>
        </p:nvSpPr>
        <p:spPr bwMode="auto">
          <a:xfrm>
            <a:off x="704780" y="4363048"/>
            <a:ext cx="236220" cy="9775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E25A2AB-1923-B792-C319-BEEDE6212DA6}"/>
              </a:ext>
            </a:extLst>
          </p:cNvPr>
          <p:cNvSpPr/>
          <p:nvPr/>
        </p:nvSpPr>
        <p:spPr bwMode="auto">
          <a:xfrm rot="5400000">
            <a:off x="1865885" y="3265620"/>
            <a:ext cx="236220" cy="20859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1DB477D-9322-C968-D0D6-503264167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172119"/>
              </p:ext>
            </p:extLst>
          </p:nvPr>
        </p:nvGraphicFramePr>
        <p:xfrm>
          <a:off x="4953000" y="3927487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-0.78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-0.88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-0.78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-0.60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-0.60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-0.74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-0.00    -0.00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-0.00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-0.88    -0.88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-0.74    -1.00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-0.89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-0.00    -0.00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-0.00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-0.88    -0.92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-0.92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-0.92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-0.92</a:t>
                      </a:r>
                      <a:endParaRPr lang="ko-KR" altLang="en-US" sz="105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-0.92    -0.95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-0.89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-0.89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    -0.95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62DF47F-5353-F073-B63F-E141BD61938C}"/>
              </a:ext>
            </a:extLst>
          </p:cNvPr>
          <p:cNvSpPr txBox="1"/>
          <p:nvPr/>
        </p:nvSpPr>
        <p:spPr>
          <a:xfrm>
            <a:off x="5228830" y="58070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1D4A9-BA2D-9F82-6E83-1861A646159A}"/>
              </a:ext>
            </a:extLst>
          </p:cNvPr>
          <p:cNvSpPr txBox="1"/>
          <p:nvPr/>
        </p:nvSpPr>
        <p:spPr>
          <a:xfrm>
            <a:off x="6082569" y="5817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254CEE-D302-E1B1-601A-DD53435DE351}"/>
              </a:ext>
            </a:extLst>
          </p:cNvPr>
          <p:cNvSpPr txBox="1"/>
          <p:nvPr/>
        </p:nvSpPr>
        <p:spPr>
          <a:xfrm>
            <a:off x="6949151" y="5817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6C3CBD-B06E-3EDE-A924-81BF068881BF}"/>
              </a:ext>
            </a:extLst>
          </p:cNvPr>
          <p:cNvSpPr txBox="1"/>
          <p:nvPr/>
        </p:nvSpPr>
        <p:spPr>
          <a:xfrm>
            <a:off x="7802890" y="58277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2526C-1E90-39FF-C14E-BBEBFC41B5E3}"/>
              </a:ext>
            </a:extLst>
          </p:cNvPr>
          <p:cNvSpPr txBox="1"/>
          <p:nvPr/>
        </p:nvSpPr>
        <p:spPr>
          <a:xfrm>
            <a:off x="4591117" y="524030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E49AC0-B665-29F7-C5F4-94669D54673E}"/>
              </a:ext>
            </a:extLst>
          </p:cNvPr>
          <p:cNvSpPr txBox="1"/>
          <p:nvPr/>
        </p:nvSpPr>
        <p:spPr>
          <a:xfrm>
            <a:off x="4601491" y="46956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1DE000-B1DF-BA69-4711-27E876662067}"/>
              </a:ext>
            </a:extLst>
          </p:cNvPr>
          <p:cNvSpPr txBox="1"/>
          <p:nvPr/>
        </p:nvSpPr>
        <p:spPr>
          <a:xfrm>
            <a:off x="4601491" y="40900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050D78-51B6-E952-0CB7-DC992BB4E001}"/>
                  </a:ext>
                </a:extLst>
              </p:cNvPr>
              <p:cNvSpPr txBox="1"/>
              <p:nvPr/>
            </p:nvSpPr>
            <p:spPr>
              <a:xfrm>
                <a:off x="6145450" y="3544238"/>
                <a:ext cx="1043940" cy="318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050D78-51B6-E952-0CB7-DC992BB4E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450" y="3544238"/>
                <a:ext cx="1043940" cy="318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0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DB572-E87E-243A-6664-536DB408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68D864-81C2-10E4-4C6F-DD85A4FE26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최적 정책 </a:t>
            </a:r>
            <a:r>
              <a:rPr lang="en-US" altLang="ko-KR" dirty="0"/>
              <a:t>(optimal policy)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05AA2C06-C634-3FAA-1726-290C7803A06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가치함수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의 관점에서 가장 높은 가치를 가지는 정책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∀</m:t>
                    </m:r>
                    <m:r>
                      <m:rPr>
                        <m:sty m:val="p"/>
                      </m:rPr>
                      <a:rPr lang="en-US" altLang="ko-KR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b="0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로 정의된 부분순서</a:t>
                </a:r>
                <a:r>
                  <a:rPr lang="en-US" altLang="ko-KR" dirty="0">
                    <a:latin typeface="+mn-ea"/>
                  </a:rPr>
                  <a:t>(partial order)</a:t>
                </a:r>
                <a:r>
                  <a:rPr lang="ko-KR" altLang="en-US" dirty="0">
                    <a:latin typeface="+mn-ea"/>
                  </a:rPr>
                  <a:t>에 대한 최댓값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※ </a:t>
                </a:r>
                <a:r>
                  <a:rPr lang="ko-KR" altLang="en-US" dirty="0">
                    <a:latin typeface="+mn-ea"/>
                  </a:rPr>
                  <a:t>예시 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최적정책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예시</a:t>
                </a:r>
                <a:endParaRPr lang="en-US" altLang="ko-KR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 altLang="ko-KR" sz="1400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ar-AE" altLang="ko-KR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ko-KR" sz="1400" i="1" dirty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  <m:e>
                        <m:d>
                          <m:dPr>
                            <m:ctrlP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ar-AE" altLang="ko-KR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400" i="1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 altLang="ko-KR" sz="1400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ar-AE" altLang="ko-KR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 dirty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e>
                        <m:d>
                          <m:dPr>
                            <m:ctrlP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ar-AE" altLang="ko-KR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4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 altLang="ko-KR" sz="1400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ar-AE" altLang="ko-KR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 dirty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  <m:e>
                        <m:d>
                          <m:dPr>
                            <m:ctrlP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ar-AE" altLang="ko-KR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altLang="ko-KR" sz="14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400" i="1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ar-AE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 altLang="ko-KR" sz="1400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ar-AE" altLang="ko-KR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 dirty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e>
                        <m:d>
                          <m:dPr>
                            <m:ctrlP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r-AE" altLang="ko-KR" sz="1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ar-AE" altLang="ko-KR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주어진 </a:t>
                </a:r>
                <a:r>
                  <a:rPr lang="en-US" altLang="ko-KR" sz="1400" dirty="0">
                    <a:latin typeface="+mn-ea"/>
                  </a:rPr>
                  <a:t>MDP</a:t>
                </a:r>
                <a:r>
                  <a:rPr lang="ko-KR" altLang="en-US" sz="1400" dirty="0">
                    <a:latin typeface="+mn-ea"/>
                  </a:rPr>
                  <a:t>에 대하여 둘 이상의 최적정책이 존재할 수 있음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05AA2C06-C634-3FAA-1726-290C7803A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  <a:blipFill>
                <a:blip r:embed="rId3"/>
                <a:stretch>
                  <a:fillRect l="-394" b="-5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C4A6679B-D3B4-4857-7A7C-47497EAA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Ⅰ-3. </a:t>
            </a:r>
            <a:r>
              <a:rPr lang="ko-KR" altLang="en-US" dirty="0"/>
              <a:t>가치함수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2EFC852-BF9F-2D7A-AE60-AE63B90CD8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9506FE87-74FE-F696-425A-1ADCB57C72D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9506FE87-74FE-F696-425A-1ADCB57C72D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695" t="-1639" r="-15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1695" t="-1639" r="-14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201695" t="-1639" r="-13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301695" t="-1639" r="-12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401695" t="-1639" r="-11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501695" t="-1639" r="-10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601695" t="-1639" r="-9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701695" t="-1639" r="-8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815517" t="-1639" r="-72069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900000" t="-1639" r="-6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000000" t="-1639" r="-5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100000" t="-1639" r="-4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200000" t="-1639" r="-3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300000" t="-1639" r="-2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400000" t="-1639" r="-1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500000" t="-1639" r="-847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5DD1616-8093-7056-68DE-737C09FE4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147393"/>
              </p:ext>
            </p:extLst>
          </p:nvPr>
        </p:nvGraphicFramePr>
        <p:xfrm>
          <a:off x="381118" y="3944232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0.00      1.00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0.00      1.00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0.00      1.00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0.00      0.00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0.00      0.00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ko-KR" altLang="en-US" sz="105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0.00      0.00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0.00      1.00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0.00      0.00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1.00      0.00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865BC73-FC44-A3ED-98C3-A96D3F960305}"/>
              </a:ext>
            </a:extLst>
          </p:cNvPr>
          <p:cNvSpPr txBox="1"/>
          <p:nvPr/>
        </p:nvSpPr>
        <p:spPr>
          <a:xfrm>
            <a:off x="656948" y="58237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1E1419-9022-FD3D-0B72-B3FBCFCCF10B}"/>
              </a:ext>
            </a:extLst>
          </p:cNvPr>
          <p:cNvSpPr txBox="1"/>
          <p:nvPr/>
        </p:nvSpPr>
        <p:spPr>
          <a:xfrm>
            <a:off x="1510687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8811CA-11B3-80BB-C048-3A684E008766}"/>
              </a:ext>
            </a:extLst>
          </p:cNvPr>
          <p:cNvSpPr txBox="1"/>
          <p:nvPr/>
        </p:nvSpPr>
        <p:spPr>
          <a:xfrm>
            <a:off x="2377269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7F8370-4371-BF6F-3DB9-C87B90EE1609}"/>
              </a:ext>
            </a:extLst>
          </p:cNvPr>
          <p:cNvSpPr txBox="1"/>
          <p:nvPr/>
        </p:nvSpPr>
        <p:spPr>
          <a:xfrm>
            <a:off x="3231008" y="58444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E96760-5255-44A2-1AE7-095AB1781426}"/>
              </a:ext>
            </a:extLst>
          </p:cNvPr>
          <p:cNvSpPr txBox="1"/>
          <p:nvPr/>
        </p:nvSpPr>
        <p:spPr>
          <a:xfrm>
            <a:off x="19235" y="52570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77A157-77F8-8FE2-8B42-5F9A6B2C16DB}"/>
              </a:ext>
            </a:extLst>
          </p:cNvPr>
          <p:cNvSpPr txBox="1"/>
          <p:nvPr/>
        </p:nvSpPr>
        <p:spPr>
          <a:xfrm>
            <a:off x="29609" y="47123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43448F-EC67-8C61-ED6F-CA62C7215126}"/>
              </a:ext>
            </a:extLst>
          </p:cNvPr>
          <p:cNvSpPr txBox="1"/>
          <p:nvPr/>
        </p:nvSpPr>
        <p:spPr>
          <a:xfrm>
            <a:off x="29609" y="4106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6D91E-82FA-0A87-2A27-C018055766E0}"/>
              </a:ext>
            </a:extLst>
          </p:cNvPr>
          <p:cNvSpPr txBox="1"/>
          <p:nvPr/>
        </p:nvSpPr>
        <p:spPr>
          <a:xfrm>
            <a:off x="1617381" y="6108660"/>
            <a:ext cx="10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grid world 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3" name="화살표: 위쪽 42">
            <a:extLst>
              <a:ext uri="{FF2B5EF4-FFF2-40B4-BE49-F238E27FC236}">
                <a16:creationId xmlns:a16="http://schemas.microsoft.com/office/drawing/2014/main" id="{CA1B3CCF-5416-548B-E02B-0D50592B8D84}"/>
              </a:ext>
            </a:extLst>
          </p:cNvPr>
          <p:cNvSpPr/>
          <p:nvPr/>
        </p:nvSpPr>
        <p:spPr bwMode="auto">
          <a:xfrm>
            <a:off x="704780" y="4363048"/>
            <a:ext cx="236220" cy="977591"/>
          </a:xfrm>
          <a:prstGeom prst="upArrow">
            <a:avLst/>
          </a:prstGeom>
          <a:solidFill>
            <a:srgbClr val="31859C">
              <a:alpha val="50196"/>
            </a:srgb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화살표: 위쪽 43">
            <a:extLst>
              <a:ext uri="{FF2B5EF4-FFF2-40B4-BE49-F238E27FC236}">
                <a16:creationId xmlns:a16="http://schemas.microsoft.com/office/drawing/2014/main" id="{07B3B136-7D90-4B61-6FD6-9B9F531CACEA}"/>
              </a:ext>
            </a:extLst>
          </p:cNvPr>
          <p:cNvSpPr/>
          <p:nvPr/>
        </p:nvSpPr>
        <p:spPr bwMode="auto">
          <a:xfrm rot="5400000">
            <a:off x="1865885" y="3265620"/>
            <a:ext cx="236220" cy="2085991"/>
          </a:xfrm>
          <a:prstGeom prst="upArrow">
            <a:avLst/>
          </a:prstGeom>
          <a:solidFill>
            <a:srgbClr val="31859C">
              <a:alpha val="50196"/>
            </a:srgb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B529EE4-04BE-E010-95FC-B87E2E430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940" y="1857777"/>
            <a:ext cx="2334522" cy="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5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9E22-8DB9-91D3-03E3-DC25F9D9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F34707-AE19-D35F-2894-7147F7E8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790" y="1917737"/>
            <a:ext cx="2070612" cy="1768906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5F6C6B-50DE-D206-5645-37492D822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벨만방정식</a:t>
            </a:r>
            <a:r>
              <a:rPr lang="en-US" altLang="ko-KR" dirty="0"/>
              <a:t>(Bellman equation)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05EAAAE4-1725-12C8-2412-9E4BD6751CB5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889711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Cambria Math" panose="02040503050406030204" pitchFamily="18" charset="0"/>
                  </a:rPr>
                  <a:t>정책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>
                    <a:latin typeface="Cambria Math" panose="02040503050406030204" pitchFamily="18" charset="0"/>
                  </a:rPr>
                  <a:t> 대한 가치함수가 만족시켜야 하는 식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+mn-ea"/>
                  </a:rPr>
                  <a:t>DP, TD(0) </a:t>
                </a:r>
                <a:r>
                  <a:rPr lang="ko-KR" altLang="en-US" dirty="0">
                    <a:latin typeface="+mn-ea"/>
                  </a:rPr>
                  <a:t>등 거의 모든 강화학습 알고리즘의 기본이 되는 식</a:t>
                </a:r>
                <a:endParaRPr lang="en-US" altLang="ko-KR" sz="1200" b="0" dirty="0">
                  <a:latin typeface="Cambria Math" panose="02040503050406030204" pitchFamily="18" charset="0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200" dirty="0">
                  <a:latin typeface="Cambria Math" panose="02040503050406030204" pitchFamily="18" charset="0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200" b="0" dirty="0">
                  <a:latin typeface="Cambria Math" panose="02040503050406030204" pitchFamily="18" charset="0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200" b="0" dirty="0">
                  <a:latin typeface="Cambria Math" panose="02040503050406030204" pitchFamily="18" charset="0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200" b="0" dirty="0">
                  <a:latin typeface="Cambria Math" panose="02040503050406030204" pitchFamily="18" charset="0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200" b="0" dirty="0">
                  <a:latin typeface="Cambria Math" panose="02040503050406030204" pitchFamily="18" charset="0"/>
                </a:endParaRPr>
              </a:p>
              <a:p>
                <a:pPr marL="180000" lvl="1" indent="0">
                  <a:lnSpc>
                    <a:spcPct val="150000"/>
                  </a:lnSpc>
                  <a:buNone/>
                </a:pPr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05EAAAE4-1725-12C8-2412-9E4BD6751C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889711"/>
              </a:xfrm>
              <a:blipFill>
                <a:blip r:embed="rId4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439B8A7F-66FD-0338-1D04-94722732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Ⅰ-4. </a:t>
            </a:r>
            <a:r>
              <a:rPr lang="ko-KR" altLang="en-US" dirty="0" err="1"/>
              <a:t>벨만방정식</a:t>
            </a:r>
            <a:r>
              <a:rPr lang="en-US" altLang="ko-KR" dirty="0"/>
              <a:t> (1/3)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1352D4B-F43C-3AB8-28DD-EFE48C542B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EBBDC09-7321-DAD6-A2C3-77A87E80FCCE}"/>
              </a:ext>
            </a:extLst>
          </p:cNvPr>
          <p:cNvSpPr txBox="1">
            <a:spLocks/>
          </p:cNvSpPr>
          <p:nvPr/>
        </p:nvSpPr>
        <p:spPr>
          <a:xfrm>
            <a:off x="209708" y="1566639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dirty="0"/>
              <a:t>V</a:t>
            </a:r>
            <a:r>
              <a:rPr kumimoji="0" lang="ko-KR" altLang="en-US" dirty="0"/>
              <a:t>함수에 대한 </a:t>
            </a:r>
            <a:r>
              <a:rPr kumimoji="0" lang="ko-KR" altLang="en-US" dirty="0" err="1"/>
              <a:t>벨만방정식</a:t>
            </a:r>
            <a:endParaRPr kumimoji="0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개체 틀 5">
                <a:extLst>
                  <a:ext uri="{FF2B5EF4-FFF2-40B4-BE49-F238E27FC236}">
                    <a16:creationId xmlns:a16="http://schemas.microsoft.com/office/drawing/2014/main" id="{71A56F2A-8F5D-FDEE-A243-88E0E93A8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8" y="1917737"/>
                <a:ext cx="9270641" cy="889711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Cambria Math" panose="02040503050406030204" pitchFamily="18" charset="0"/>
                  </a:rPr>
                  <a:t>현재 상태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b="0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kumimoji="0" lang="ko-KR" altLang="en-US" b="0" dirty="0">
                    <a:latin typeface="+mn-ea"/>
                  </a:rPr>
                  <a:t>와 가능한 모든 다음 상태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ko-KR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0" lang="en-US" altLang="ko-KR" b="0" i="1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kumimoji="0" lang="ko-KR" altLang="en-US" b="0" dirty="0">
                    <a:latin typeface="+mn-ea"/>
                  </a:rPr>
                  <a:t>에 대한 </a:t>
                </a:r>
                <a:r>
                  <a:rPr kumimoji="0" lang="en-US" altLang="ko-KR" b="0" dirty="0">
                    <a:latin typeface="+mn-ea"/>
                  </a:rPr>
                  <a:t>V</a:t>
                </a:r>
                <a:r>
                  <a:rPr kumimoji="0" lang="ko-KR" altLang="en-US" b="0" dirty="0">
                    <a:latin typeface="+mn-ea"/>
                  </a:rPr>
                  <a:t>함수 사이의 관계식 </a:t>
                </a:r>
                <a:r>
                  <a:rPr kumimoji="0" lang="en-US" altLang="ko-KR" b="0" dirty="0">
                    <a:latin typeface="+mn-ea"/>
                  </a:rPr>
                  <a:t>(</a:t>
                </a:r>
                <a:r>
                  <a:rPr kumimoji="0" lang="ko-KR" altLang="en-US" b="0" dirty="0">
                    <a:latin typeface="+mn-ea"/>
                  </a:rPr>
                  <a:t>일차 연립방정식</a:t>
                </a:r>
                <a:r>
                  <a:rPr kumimoji="0" lang="en-US" altLang="ko-KR" b="0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동적계획법의 정책평가 또는 가우스 소거법을 사용하면 해를 얻어낼 수 있음</a:t>
                </a:r>
                <a:endParaRPr kumimoji="0" lang="en-US" altLang="ko-KR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텍스트 개체 틀 5">
                <a:extLst>
                  <a:ext uri="{FF2B5EF4-FFF2-40B4-BE49-F238E27FC236}">
                    <a16:creationId xmlns:a16="http://schemas.microsoft.com/office/drawing/2014/main" id="{71A56F2A-8F5D-FDEE-A243-88E0E93A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8" y="1917737"/>
                <a:ext cx="9270641" cy="889711"/>
              </a:xfrm>
              <a:prstGeom prst="rect">
                <a:avLst/>
              </a:prstGeom>
              <a:blipFill>
                <a:blip r:embed="rId5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7C6C355-DB4A-9062-2542-C53514DD7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4667"/>
              </p:ext>
            </p:extLst>
          </p:nvPr>
        </p:nvGraphicFramePr>
        <p:xfrm>
          <a:off x="1165211" y="4201919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-0.551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-0.865</a:t>
                      </a:r>
                      <a:endParaRPr lang="ko-KR" altLang="en-US" sz="14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-0.909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-0.912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-0.877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-0.950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1F92280-8C97-E7DC-82A6-C52B7D7E41C4}"/>
              </a:ext>
            </a:extLst>
          </p:cNvPr>
          <p:cNvSpPr txBox="1"/>
          <p:nvPr/>
        </p:nvSpPr>
        <p:spPr>
          <a:xfrm>
            <a:off x="1441041" y="60814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0973C-90A1-0205-29C1-07E112D08FD7}"/>
              </a:ext>
            </a:extLst>
          </p:cNvPr>
          <p:cNvSpPr txBox="1"/>
          <p:nvPr/>
        </p:nvSpPr>
        <p:spPr>
          <a:xfrm>
            <a:off x="2294780" y="60917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14D84-40B7-39D2-0ACC-53533EEE205D}"/>
              </a:ext>
            </a:extLst>
          </p:cNvPr>
          <p:cNvSpPr txBox="1"/>
          <p:nvPr/>
        </p:nvSpPr>
        <p:spPr>
          <a:xfrm>
            <a:off x="3161362" y="60917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1F7496-BD1D-8A7C-C78D-1993037CE2C3}"/>
              </a:ext>
            </a:extLst>
          </p:cNvPr>
          <p:cNvSpPr txBox="1"/>
          <p:nvPr/>
        </p:nvSpPr>
        <p:spPr>
          <a:xfrm>
            <a:off x="4015101" y="61021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88F01-9C14-0384-E2A6-8F1156778F84}"/>
              </a:ext>
            </a:extLst>
          </p:cNvPr>
          <p:cNvSpPr txBox="1"/>
          <p:nvPr/>
        </p:nvSpPr>
        <p:spPr>
          <a:xfrm>
            <a:off x="803328" y="551474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729A3E-5794-3160-F1AD-ED61EC31A819}"/>
              </a:ext>
            </a:extLst>
          </p:cNvPr>
          <p:cNvSpPr txBox="1"/>
          <p:nvPr/>
        </p:nvSpPr>
        <p:spPr>
          <a:xfrm>
            <a:off x="813702" y="49700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601276-D95C-4578-EBCF-DC8978731410}"/>
              </a:ext>
            </a:extLst>
          </p:cNvPr>
          <p:cNvSpPr txBox="1"/>
          <p:nvPr/>
        </p:nvSpPr>
        <p:spPr>
          <a:xfrm>
            <a:off x="813702" y="43644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C5CC2E-A3FA-E423-E080-9BB0CA7ECEC9}"/>
                  </a:ext>
                </a:extLst>
              </p:cNvPr>
              <p:cNvSpPr txBox="1"/>
              <p:nvPr/>
            </p:nvSpPr>
            <p:spPr>
              <a:xfrm>
                <a:off x="2357661" y="3818670"/>
                <a:ext cx="1043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C5CC2E-A3FA-E423-E080-9BB0CA7EC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661" y="3818670"/>
                <a:ext cx="10439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>
            <a:extLst>
              <a:ext uri="{FF2B5EF4-FFF2-40B4-BE49-F238E27FC236}">
                <a16:creationId xmlns:a16="http://schemas.microsoft.com/office/drawing/2014/main" id="{41D9A634-72F6-56CD-7AC0-3991AA3F7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2847004"/>
            <a:ext cx="3352800" cy="70785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674ACE7-34D7-58A0-73AD-0E3CD1C9D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9103" y="4370168"/>
            <a:ext cx="1521752" cy="2206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F057ED-DF47-A0BF-A2FB-475D67F8FD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6668" y="4946083"/>
            <a:ext cx="2546976" cy="14973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9802D71-F8F0-857D-622E-E0ED2F94EC31}"/>
              </a:ext>
            </a:extLst>
          </p:cNvPr>
          <p:cNvSpPr txBox="1"/>
          <p:nvPr/>
        </p:nvSpPr>
        <p:spPr>
          <a:xfrm>
            <a:off x="4841177" y="3895216"/>
            <a:ext cx="4953000" cy="37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lvl="1">
              <a:lnSpc>
                <a:spcPct val="150000"/>
              </a:lnSpc>
            </a:pPr>
            <a:r>
              <a:rPr lang="en-US" altLang="ko-KR" b="0" dirty="0">
                <a:latin typeface="+mn-ea"/>
                <a:ea typeface="+mn-ea"/>
              </a:rPr>
              <a:t>※ </a:t>
            </a:r>
            <a:r>
              <a:rPr lang="en-US" altLang="ko-KR" sz="1400" b="0" dirty="0">
                <a:latin typeface="+mn-ea"/>
                <a:ea typeface="+mn-ea"/>
              </a:rPr>
              <a:t>(1,2)</a:t>
            </a:r>
            <a:r>
              <a:rPr lang="ko-KR" altLang="en-US" sz="1400" b="0" dirty="0">
                <a:latin typeface="+mn-ea"/>
                <a:ea typeface="+mn-ea"/>
              </a:rPr>
              <a:t>에서의</a:t>
            </a:r>
            <a:r>
              <a:rPr lang="en-US" altLang="ko-KR" sz="1400" b="0" dirty="0">
                <a:latin typeface="+mn-ea"/>
                <a:ea typeface="+mn-ea"/>
              </a:rPr>
              <a:t> </a:t>
            </a:r>
            <a:r>
              <a:rPr lang="ko-KR" altLang="en-US" sz="1400" b="0" dirty="0" err="1">
                <a:latin typeface="+mn-ea"/>
                <a:ea typeface="+mn-ea"/>
              </a:rPr>
              <a:t>벨만방정식</a:t>
            </a:r>
            <a:r>
              <a:rPr lang="ko-KR" altLang="en-US" sz="1400" b="0" dirty="0">
                <a:latin typeface="+mn-ea"/>
                <a:ea typeface="+mn-ea"/>
              </a:rPr>
              <a:t> 확인</a:t>
            </a:r>
            <a:endParaRPr lang="en-US" altLang="ko-KR" sz="14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465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53529-E372-EB13-32C1-E514E446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B582D8-72D2-2FBD-44A9-E8B268A70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함수에 대한 </a:t>
            </a:r>
            <a:r>
              <a:rPr lang="ko-KR" altLang="en-US" dirty="0" err="1"/>
              <a:t>벨만방정식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92E44942-E865-E483-08B7-D4087BF3C4C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889711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Cambria Math" panose="02040503050406030204" pitchFamily="18" charset="0"/>
                  </a:rPr>
                  <a:t>현재의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dirty="0">
                    <a:latin typeface="+mn-ea"/>
                  </a:rPr>
                  <a:t>와 가능한 모든 다음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’,</m:t>
                    </m:r>
                    <m:r>
                      <m:rPr>
                        <m:sty m:val="p"/>
                      </m:rPr>
                      <a:rPr lang="en-US" altLang="ko-KR" b="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r>
                  <a:rPr lang="ko-KR" altLang="en-US" dirty="0">
                    <a:latin typeface="+mn-ea"/>
                  </a:rPr>
                  <a:t>에 대한 </a:t>
                </a:r>
                <a:r>
                  <a:rPr lang="en-US" altLang="ko-KR" dirty="0">
                    <a:latin typeface="+mn-ea"/>
                  </a:rPr>
                  <a:t>Q</a:t>
                </a:r>
                <a:r>
                  <a:rPr lang="ko-KR" altLang="en-US" dirty="0">
                    <a:latin typeface="+mn-ea"/>
                  </a:rPr>
                  <a:t>함수 사이의 관계식 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일차 연립방정식</a:t>
                </a:r>
                <a:r>
                  <a:rPr lang="en-US" altLang="ko-KR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+mn-ea"/>
                  </a:rPr>
                  <a:t>DP, TD(0) </a:t>
                </a:r>
                <a:r>
                  <a:rPr lang="ko-KR" altLang="en-US" dirty="0">
                    <a:latin typeface="+mn-ea"/>
                  </a:rPr>
                  <a:t>등 거의 모든 강화학습 알고리즘의 기본이 되는 식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92E44942-E865-E483-08B7-D4087BF3C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889711"/>
              </a:xfrm>
              <a:blipFill>
                <a:blip r:embed="rId3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5FB506E4-9D19-B774-2EDD-C3AB1EB5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Ⅰ-4. </a:t>
            </a:r>
            <a:r>
              <a:rPr lang="ko-KR" altLang="en-US" dirty="0" err="1"/>
              <a:t>벨만방정식</a:t>
            </a:r>
            <a:r>
              <a:rPr lang="en-US" altLang="ko-KR" dirty="0"/>
              <a:t> (2/3)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F6B80A-5C22-7B21-45D2-D8AEDDF414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1EB8C-EFF6-92C0-3634-E56E4FEE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722" y="1881582"/>
            <a:ext cx="4217214" cy="883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E7AC10-C926-50C7-4850-7E8A5816B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906" y="1040587"/>
            <a:ext cx="1666645" cy="1832037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E849E4-94CA-556D-C4DF-09AD4155C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077354"/>
              </p:ext>
            </p:extLst>
          </p:nvPr>
        </p:nvGraphicFramePr>
        <p:xfrm>
          <a:off x="960120" y="3862274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-0.78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-0.88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-0.78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-0.60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-0.60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-0.74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-0.00    -0.00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-0.00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-0.88    -0.88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-0.74    -1.00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-0.89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-0.00    -0.00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-0.00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-0.88    -0.92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-0.92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-0.92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-0.92</a:t>
                      </a:r>
                      <a:endParaRPr lang="ko-KR" altLang="en-US" sz="1050" dirty="0"/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-0.74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-0.92    -0.95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-0.89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-1.00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FF"/>
                          </a:highlight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-0.89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    -0.95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-0.95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2943DA9-6985-C635-17AE-9DC00CA8993D}"/>
              </a:ext>
            </a:extLst>
          </p:cNvPr>
          <p:cNvSpPr txBox="1"/>
          <p:nvPr/>
        </p:nvSpPr>
        <p:spPr>
          <a:xfrm>
            <a:off x="1235950" y="57417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276E1-4A68-EDC5-BC08-89D54B033C19}"/>
              </a:ext>
            </a:extLst>
          </p:cNvPr>
          <p:cNvSpPr txBox="1"/>
          <p:nvPr/>
        </p:nvSpPr>
        <p:spPr>
          <a:xfrm>
            <a:off x="2089689" y="57521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AEB60-F324-C573-9AEE-5A42945D1099}"/>
              </a:ext>
            </a:extLst>
          </p:cNvPr>
          <p:cNvSpPr txBox="1"/>
          <p:nvPr/>
        </p:nvSpPr>
        <p:spPr>
          <a:xfrm>
            <a:off x="2956271" y="57521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1C533-60BD-57BE-1620-9459F21F739B}"/>
              </a:ext>
            </a:extLst>
          </p:cNvPr>
          <p:cNvSpPr txBox="1"/>
          <p:nvPr/>
        </p:nvSpPr>
        <p:spPr>
          <a:xfrm>
            <a:off x="3810010" y="57624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649E-AC0C-750E-85B0-F5DD60E52ED2}"/>
              </a:ext>
            </a:extLst>
          </p:cNvPr>
          <p:cNvSpPr txBox="1"/>
          <p:nvPr/>
        </p:nvSpPr>
        <p:spPr>
          <a:xfrm>
            <a:off x="598237" y="51750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E7F64B-A00A-B0FD-7895-C7EAD752AE33}"/>
              </a:ext>
            </a:extLst>
          </p:cNvPr>
          <p:cNvSpPr txBox="1"/>
          <p:nvPr/>
        </p:nvSpPr>
        <p:spPr>
          <a:xfrm>
            <a:off x="608611" y="46303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847A3-0653-4114-2B37-7248EBEC81FE}"/>
              </a:ext>
            </a:extLst>
          </p:cNvPr>
          <p:cNvSpPr txBox="1"/>
          <p:nvPr/>
        </p:nvSpPr>
        <p:spPr>
          <a:xfrm>
            <a:off x="608611" y="402483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B25CC5-7399-F0D8-CB6F-EE5443CAAEB1}"/>
                  </a:ext>
                </a:extLst>
              </p:cNvPr>
              <p:cNvSpPr txBox="1"/>
              <p:nvPr/>
            </p:nvSpPr>
            <p:spPr>
              <a:xfrm>
                <a:off x="2152570" y="3479025"/>
                <a:ext cx="1043940" cy="318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B25CC5-7399-F0D8-CB6F-EE5443CA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70" y="3479025"/>
                <a:ext cx="1043940" cy="318036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EA869C91-3C01-DC95-5A91-79096E864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962" y="4092800"/>
            <a:ext cx="1557280" cy="2576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BD7AF0A-49FB-4290-7F5B-F6991C638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818" y="4550590"/>
            <a:ext cx="4464572" cy="16132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CABECA-B139-77B5-2A1B-F00494190EC0}"/>
              </a:ext>
            </a:extLst>
          </p:cNvPr>
          <p:cNvSpPr txBox="1"/>
          <p:nvPr/>
        </p:nvSpPr>
        <p:spPr>
          <a:xfrm>
            <a:off x="4396400" y="3560321"/>
            <a:ext cx="4953000" cy="37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lvl="1">
              <a:lnSpc>
                <a:spcPct val="150000"/>
              </a:lnSpc>
            </a:pPr>
            <a:r>
              <a:rPr lang="en-US" altLang="ko-KR" b="0" dirty="0">
                <a:latin typeface="+mn-ea"/>
                <a:ea typeface="+mn-ea"/>
              </a:rPr>
              <a:t>※ </a:t>
            </a:r>
            <a:r>
              <a:rPr lang="en-US" altLang="ko-KR" sz="1400" b="0" dirty="0">
                <a:latin typeface="+mn-ea"/>
                <a:ea typeface="+mn-ea"/>
              </a:rPr>
              <a:t>(1,2)</a:t>
            </a:r>
            <a:r>
              <a:rPr lang="ko-KR" altLang="en-US" sz="1400" b="0" dirty="0">
                <a:latin typeface="+mn-ea"/>
                <a:ea typeface="+mn-ea"/>
              </a:rPr>
              <a:t>에서의</a:t>
            </a:r>
            <a:r>
              <a:rPr lang="en-US" altLang="ko-KR" sz="1400" b="0" dirty="0">
                <a:latin typeface="+mn-ea"/>
                <a:ea typeface="+mn-ea"/>
              </a:rPr>
              <a:t> </a:t>
            </a:r>
            <a:r>
              <a:rPr lang="ko-KR" altLang="en-US" sz="1400" b="0" dirty="0" err="1">
                <a:latin typeface="+mn-ea"/>
                <a:ea typeface="+mn-ea"/>
              </a:rPr>
              <a:t>벨만방정식</a:t>
            </a:r>
            <a:r>
              <a:rPr lang="ko-KR" altLang="en-US" sz="1400" b="0" dirty="0">
                <a:latin typeface="+mn-ea"/>
                <a:ea typeface="+mn-ea"/>
              </a:rPr>
              <a:t> 확인</a:t>
            </a:r>
            <a:endParaRPr lang="en-US" altLang="ko-KR" sz="14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366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716BD-5F0A-670C-B225-336DB48D7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B9DDB9-5B8A-88FA-63E1-4E4DDF6A72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벨만</a:t>
            </a:r>
            <a:r>
              <a:rPr lang="ko-KR" altLang="en-US" dirty="0"/>
              <a:t> 최적방정식 </a:t>
            </a:r>
            <a:r>
              <a:rPr lang="en-US" altLang="ko-KR" dirty="0"/>
              <a:t>(Bellman optimal equation)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F9C8E683-A2B0-3349-DCD6-FA0B299D9B2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최적정책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에 대한 가치함수가 만족시켜야 하는 식 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비선형 연립방정식</a:t>
                </a:r>
                <a:r>
                  <a:rPr lang="en-US" altLang="ko-KR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어떤 정책이 </a:t>
                </a:r>
                <a:r>
                  <a:rPr lang="ko-KR" altLang="en-US" dirty="0" err="1">
                    <a:latin typeface="+mn-ea"/>
                  </a:rPr>
                  <a:t>벨만</a:t>
                </a:r>
                <a:r>
                  <a:rPr lang="ko-KR" altLang="en-US" dirty="0">
                    <a:latin typeface="+mn-ea"/>
                  </a:rPr>
                  <a:t> 최적방정식을 만족시키면 그 정책은 최적정책이라고 할 수 있음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+mn-ea"/>
                  </a:rPr>
                  <a:t>value iteration, Q-learning </a:t>
                </a:r>
                <a:r>
                  <a:rPr lang="ko-KR" altLang="en-US" dirty="0">
                    <a:latin typeface="+mn-ea"/>
                  </a:rPr>
                  <a:t>등에 직접적으로 적용됨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최적 </a:t>
                </a:r>
                <a:r>
                  <a:rPr lang="en-US" altLang="ko-KR" dirty="0">
                    <a:latin typeface="+mn-ea"/>
                  </a:rPr>
                  <a:t>Q</a:t>
                </a:r>
                <a:r>
                  <a:rPr lang="ko-KR" altLang="en-US" dirty="0">
                    <a:latin typeface="+mn-ea"/>
                  </a:rPr>
                  <a:t>함수를 얻으면 그로부터 최적정책 도출 가능</a:t>
                </a:r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F9C8E683-A2B0-3349-DCD6-FA0B299D9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617194"/>
              </a:xfrm>
              <a:blipFill>
                <a:blip r:embed="rId3"/>
                <a:stretch>
                  <a:fillRect l="-263" b="-260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EF735B29-60D8-FB49-BCB0-C2357093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Ⅰ-4. </a:t>
            </a:r>
            <a:r>
              <a:rPr lang="ko-KR" altLang="en-US" dirty="0" err="1"/>
              <a:t>벨만방정식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0D2A82-BFB9-4450-E376-D4968A39B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D8DDD8-E6F4-4D0B-AA3D-95061604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509" y="2180874"/>
            <a:ext cx="3893156" cy="5716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032840-16DA-3E9F-23D6-C52105027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321" y="2783913"/>
            <a:ext cx="4325542" cy="6450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FC9462-6A2F-1B3B-47DE-BCBE44F52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703" y="4352817"/>
            <a:ext cx="2385252" cy="4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7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D5365-C184-AFCE-2600-6B0D7B92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753AF4-85ED-B71F-C79D-E9812AF43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9904" y="1407161"/>
            <a:ext cx="5643476" cy="419702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강화학습 알고리즘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E30211-7DDA-F99E-C57E-EB4454D062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4235" y="2132856"/>
            <a:ext cx="5479145" cy="33179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Dynamic Programming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Monte Carlo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Temporal Difference Learning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DQN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continuous action </a:t>
            </a:r>
            <a:r>
              <a:rPr lang="ko-KR" altLang="en-US" sz="1800" dirty="0">
                <a:latin typeface="+mn-ea"/>
                <a:ea typeface="+mn-ea"/>
              </a:rPr>
              <a:t>문제 </a:t>
            </a:r>
            <a:r>
              <a:rPr lang="en-US" altLang="ko-KR" sz="1800" dirty="0">
                <a:latin typeface="+mn-ea"/>
                <a:ea typeface="+mn-ea"/>
              </a:rPr>
              <a:t>: REINFORCE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DDPG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TD3</a:t>
            </a:r>
          </a:p>
        </p:txBody>
      </p:sp>
    </p:spTree>
    <p:extLst>
      <p:ext uri="{BB962C8B-B14F-4D97-AF65-F5344CB8AC3E}">
        <p14:creationId xmlns:p14="http://schemas.microsoft.com/office/powerpoint/2010/main" val="47074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8A51B-BC13-160D-9902-AB8F2774B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4A0AE0-96ED-0298-44F2-3E5710223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동적계획법 </a:t>
            </a:r>
            <a:r>
              <a:rPr lang="en-US" altLang="ko-KR" dirty="0"/>
              <a:t>(dynamic programming)</a:t>
            </a:r>
            <a:r>
              <a:rPr lang="ko-KR" altLang="en-US" dirty="0"/>
              <a:t> 개요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A3113E-A8B6-B125-71B8-57048ECF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Ⅱ-1. Dynamic Programming</a:t>
            </a:r>
            <a:r>
              <a:rPr lang="ko-KR" altLang="en-US" dirty="0"/>
              <a:t> 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0E59072-516E-BB04-BE02-18322A9FE7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B10E0844-EC63-0AEA-7582-1FC796FF6A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MDP</a:t>
                </a:r>
                <a:r>
                  <a:rPr kumimoji="0" lang="ko-KR" altLang="en-US" b="0" dirty="0">
                    <a:latin typeface="+mn-ea"/>
                  </a:rPr>
                  <a:t>의 환경모델을 알 때 최적정책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kumimoji="0" lang="ko-KR" altLang="en-US" b="0" dirty="0">
                    <a:latin typeface="+mn-ea"/>
                  </a:rPr>
                  <a:t>을 순차적으로 </a:t>
                </a:r>
                <a:r>
                  <a:rPr kumimoji="0" lang="ko-KR" altLang="en-US" b="0" dirty="0" err="1">
                    <a:latin typeface="+mn-ea"/>
                  </a:rPr>
                  <a:t>계산해나가는</a:t>
                </a:r>
                <a:r>
                  <a:rPr kumimoji="0" lang="ko-KR" altLang="en-US" b="0" dirty="0">
                    <a:latin typeface="+mn-ea"/>
                  </a:rPr>
                  <a:t> 방법 </a:t>
                </a:r>
                <a:r>
                  <a:rPr kumimoji="0" lang="en-US" altLang="ko-KR" b="0" dirty="0">
                    <a:latin typeface="+mn-ea"/>
                  </a:rPr>
                  <a:t>(model-based)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대표적인 알고리즘 </a:t>
                </a:r>
                <a:r>
                  <a:rPr kumimoji="0" lang="en-US" altLang="ko-KR" b="0" dirty="0">
                    <a:latin typeface="+mn-ea"/>
                  </a:rPr>
                  <a:t>: policy iteration(</a:t>
                </a:r>
                <a:r>
                  <a:rPr kumimoji="0" lang="ko-KR" altLang="en-US" b="0" dirty="0">
                    <a:latin typeface="+mn-ea"/>
                  </a:rPr>
                  <a:t>정책 반복</a:t>
                </a:r>
                <a:r>
                  <a:rPr kumimoji="0" lang="en-US" altLang="ko-KR" b="0" dirty="0">
                    <a:latin typeface="+mn-ea"/>
                  </a:rPr>
                  <a:t>), value iteration(</a:t>
                </a:r>
                <a:r>
                  <a:rPr kumimoji="0" lang="ko-KR" altLang="en-US" b="0" dirty="0">
                    <a:latin typeface="+mn-ea"/>
                  </a:rPr>
                  <a:t>가치 반복</a:t>
                </a:r>
                <a:r>
                  <a:rPr kumimoji="0" lang="en-US" altLang="ko-KR" b="0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ko-KR" altLang="en-US" b="0" dirty="0">
                    <a:latin typeface="+mn-ea"/>
                  </a:rPr>
                  <a:t>에 대한 </a:t>
                </a:r>
                <a:r>
                  <a:rPr kumimoji="0" lang="ko-KR" altLang="en-US" b="0" dirty="0" err="1">
                    <a:latin typeface="+mn-ea"/>
                  </a:rPr>
                  <a:t>벨만방정식을</a:t>
                </a:r>
                <a:r>
                  <a:rPr kumimoji="0" lang="ko-KR" altLang="en-US" b="0" dirty="0">
                    <a:latin typeface="+mn-ea"/>
                  </a:rPr>
                  <a:t> 점화식처럼 반복적으로 적용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의의 </a:t>
                </a:r>
                <a:r>
                  <a:rPr kumimoji="0" lang="en-US" altLang="ko-KR" sz="1400" b="0" dirty="0">
                    <a:latin typeface="+mn-ea"/>
                  </a:rPr>
                  <a:t>: </a:t>
                </a:r>
                <a:r>
                  <a:rPr kumimoji="0" lang="ko-KR" altLang="en-US" sz="1400" b="0" dirty="0">
                    <a:latin typeface="+mn-ea"/>
                  </a:rPr>
                  <a:t>강화학습 알고리즘의 이론적 토대</a:t>
                </a:r>
                <a:endParaRPr kumimoji="0" lang="en-US" altLang="ko-KR" sz="1400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한계 </a:t>
                </a:r>
                <a:r>
                  <a:rPr kumimoji="0" lang="en-US" altLang="ko-KR" sz="1400" b="0" dirty="0">
                    <a:latin typeface="+mn-ea"/>
                  </a:rPr>
                  <a:t>: </a:t>
                </a:r>
                <a:r>
                  <a:rPr kumimoji="0" lang="ko-KR" altLang="en-US" sz="1400" b="0" dirty="0">
                    <a:latin typeface="+mn-ea"/>
                  </a:rPr>
                  <a:t>환경모델 필요</a:t>
                </a:r>
                <a:r>
                  <a:rPr kumimoji="0" lang="en-US" altLang="ko-KR" sz="1400" b="0" dirty="0">
                    <a:latin typeface="+mn-ea"/>
                  </a:rPr>
                  <a:t>, </a:t>
                </a:r>
                <a:r>
                  <a:rPr kumimoji="0" lang="ko-KR" altLang="en-US" sz="1400" b="0" dirty="0">
                    <a:latin typeface="+mn-ea"/>
                  </a:rPr>
                  <a:t>상태공간이 크면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 err="1">
                    <a:latin typeface="+mn-ea"/>
                  </a:rPr>
                  <a:t>계산량</a:t>
                </a:r>
                <a:r>
                  <a:rPr kumimoji="0" lang="ko-KR" altLang="en-US" sz="1400" b="0" dirty="0">
                    <a:latin typeface="+mn-ea"/>
                  </a:rPr>
                  <a:t> 증가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B10E0844-EC63-0AEA-7582-1FC796FF6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  <a:blipFill>
                <a:blip r:embed="rId3"/>
                <a:stretch>
                  <a:fillRect l="-263" b="-28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95C0E43F-C978-DB44-8BA5-31C7B3AC8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302" y="3747077"/>
            <a:ext cx="4317396" cy="2373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8B6F59-A978-C96D-7D34-2C1F72A43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196" y="2116696"/>
            <a:ext cx="3411201" cy="486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F52B74-203B-2FFD-FDBF-36FEF488AEDC}"/>
              </a:ext>
            </a:extLst>
          </p:cNvPr>
          <p:cNvSpPr txBox="1"/>
          <p:nvPr/>
        </p:nvSpPr>
        <p:spPr>
          <a:xfrm>
            <a:off x="8778240" y="217380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 dirty="0" err="1">
                <a:latin typeface="+mn-ea"/>
                <a:ea typeface="+mn-ea"/>
              </a:rPr>
              <a:t>벨만방정식</a:t>
            </a:r>
            <a:endParaRPr lang="ko-KR" altLang="en-US" sz="1200" b="0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8F916-A090-3500-B2D3-BF524738B390}"/>
              </a:ext>
            </a:extLst>
          </p:cNvPr>
          <p:cNvSpPr txBox="1"/>
          <p:nvPr/>
        </p:nvSpPr>
        <p:spPr>
          <a:xfrm>
            <a:off x="7111698" y="3727846"/>
            <a:ext cx="15663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파란 점 </a:t>
            </a:r>
            <a:r>
              <a:rPr lang="en-US" altLang="ko-KR" b="0" dirty="0">
                <a:latin typeface="+mn-ea"/>
                <a:ea typeface="+mn-ea"/>
              </a:rPr>
              <a:t>: state</a:t>
            </a:r>
          </a:p>
          <a:p>
            <a:pPr algn="l"/>
            <a:r>
              <a:rPr lang="ko-KR" altLang="en-US" b="0" dirty="0">
                <a:latin typeface="+mn-ea"/>
                <a:ea typeface="+mn-ea"/>
              </a:rPr>
              <a:t>검은 점 </a:t>
            </a:r>
            <a:r>
              <a:rPr lang="en-US" altLang="ko-KR" b="0" dirty="0">
                <a:latin typeface="+mn-ea"/>
                <a:ea typeface="+mn-ea"/>
              </a:rPr>
              <a:t>: action</a:t>
            </a:r>
          </a:p>
          <a:p>
            <a:pPr algn="l"/>
            <a:r>
              <a:rPr lang="en-US" altLang="ko-KR" b="0" dirty="0">
                <a:latin typeface="+mn-ea"/>
                <a:ea typeface="+mn-ea"/>
              </a:rPr>
              <a:t>T : terminal</a:t>
            </a:r>
            <a:r>
              <a:rPr lang="ko-KR" altLang="en-US" b="0" dirty="0">
                <a:latin typeface="+mn-ea"/>
                <a:ea typeface="+mn-ea"/>
              </a:rPr>
              <a:t> </a:t>
            </a:r>
            <a:r>
              <a:rPr lang="en-US" altLang="ko-KR" b="0" dirty="0">
                <a:latin typeface="+mn-ea"/>
                <a:ea typeface="+mn-ea"/>
              </a:rPr>
              <a:t>state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5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498029" y="248846"/>
            <a:ext cx="8797837" cy="56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돋움" pitchFamily="18" charset="2"/>
              </a:rPr>
              <a:t>CONTENTS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돋움" pitchFamily="18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570356-5398-4117-BE9B-872AFE7AE7C3}"/>
              </a:ext>
            </a:extLst>
          </p:cNvPr>
          <p:cNvSpPr/>
          <p:nvPr/>
        </p:nvSpPr>
        <p:spPr>
          <a:xfrm>
            <a:off x="3209061" y="2079688"/>
            <a:ext cx="3275256" cy="19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 기초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 알고리즘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offline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12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854E4-01AE-31E5-0B77-796EE26D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ACA88C-4CA7-35B2-38D1-E09A557AE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정책반복 </a:t>
            </a:r>
            <a:r>
              <a:rPr lang="en-US" altLang="ko-KR" dirty="0"/>
              <a:t>(policy iteration)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6E16EE-54D3-3620-063E-7D9872F6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Ⅱ-1. Dynamic Programming</a:t>
            </a:r>
            <a:r>
              <a:rPr lang="ko-KR" altLang="en-US" dirty="0"/>
              <a:t> 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A98540-6154-5320-479C-E35E09934B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0FDAF527-3764-5040-0F52-71D53E215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2617194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정책평가와 정책개선을 통해 순차적으로 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0" lang="en-US" altLang="ko-KR" b="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ko-KR" altLang="en-US" b="0" dirty="0">
                    <a:latin typeface="+mn-ea"/>
                  </a:rPr>
                  <a:t>을 최적정책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kumimoji="0" lang="ko-KR" altLang="en-US" b="0" dirty="0">
                    <a:latin typeface="+mn-ea"/>
                  </a:rPr>
                  <a:t>에 수렴시키는 방법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정책평가</a:t>
                </a:r>
                <a:r>
                  <a:rPr kumimoji="0" lang="en-US" altLang="ko-KR" sz="1400" b="0" dirty="0">
                    <a:latin typeface="+mn-ea"/>
                  </a:rPr>
                  <a:t>(policy evaluation)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: </a:t>
                </a:r>
                <a:r>
                  <a:rPr kumimoji="0" lang="ko-KR" altLang="en-US" sz="1400" b="0" dirty="0" err="1">
                    <a:latin typeface="+mn-ea"/>
                  </a:rPr>
                  <a:t>벨만방정식을</a:t>
                </a:r>
                <a:r>
                  <a:rPr kumimoji="0" lang="ko-KR" altLang="en-US" sz="1400" b="0" dirty="0">
                    <a:latin typeface="+mn-ea"/>
                  </a:rPr>
                  <a:t> 점화식으로 사용하여 정책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0" lang="ko-KR" altLang="en-US" sz="1400" b="0" dirty="0">
                    <a:latin typeface="+mn-ea"/>
                  </a:rPr>
                  <a:t>에 대하여 가치함수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를 추정</a:t>
                </a:r>
                <a:endParaRPr kumimoji="0" lang="en-US" altLang="ko-KR" sz="1400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정책개선</a:t>
                </a:r>
                <a:r>
                  <a:rPr kumimoji="0" lang="en-US" altLang="ko-KR" sz="1400" b="0" dirty="0">
                    <a:latin typeface="+mn-ea"/>
                  </a:rPr>
                  <a:t>(policy improvement)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0" lang="ko-KR" altLang="en-US" sz="1400" b="0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kumimoji="0" lang="en-US" altLang="ko-KR" sz="1400" b="0" dirty="0">
                    <a:latin typeface="Cambria Math" panose="02040503050406030204" pitchFamily="18" charset="0"/>
                  </a:rPr>
                  <a:t> </a:t>
                </a:r>
                <a:r>
                  <a:rPr kumimoji="0" lang="ko-KR" altLang="en-US" sz="1400" b="0" dirty="0">
                    <a:latin typeface="Cambria Math" panose="02040503050406030204" pitchFamily="18" charset="0"/>
                  </a:rPr>
                  <a:t>사용하여 이전보다 개선된 정책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kumimoji="0" lang="ko-KR" altLang="en-US" sz="1400" b="0" dirty="0">
                    <a:latin typeface="Cambria Math" panose="02040503050406030204" pitchFamily="18" charset="0"/>
                  </a:rPr>
                  <a:t>을 얻어냄</a:t>
                </a:r>
                <a:r>
                  <a:rPr kumimoji="0" lang="en-US" altLang="ko-KR" sz="1400" b="0" dirty="0">
                    <a:latin typeface="Cambria Math" panose="02040503050406030204" pitchFamily="18" charset="0"/>
                  </a:rPr>
                  <a:t> (</a:t>
                </a:r>
                <a:r>
                  <a:rPr kumimoji="0" lang="en-US" altLang="ko-KR" sz="1400" b="0" dirty="0">
                    <a:latin typeface="+mn-ea"/>
                  </a:rPr>
                  <a:t>greedy policy)</a:t>
                </a:r>
              </a:p>
            </p:txBody>
          </p:sp>
        </mc:Choice>
        <mc:Fallback xmlns="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0FDAF527-3764-5040-0F52-71D53E215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2617194"/>
              </a:xfrm>
              <a:prstGeom prst="rect">
                <a:avLst/>
              </a:prstGeom>
              <a:blipFill>
                <a:blip r:embed="rId2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43769D03-CAB2-3C98-52EC-170D29F6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69" y="2006936"/>
            <a:ext cx="5684462" cy="3385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F92BF5-D0B3-B9C5-A55C-B022142E8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769" y="2646764"/>
            <a:ext cx="5621120" cy="3818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A904B-B6B1-3163-A22B-544BAED57809}"/>
              </a:ext>
            </a:extLst>
          </p:cNvPr>
          <p:cNvSpPr txBox="1"/>
          <p:nvPr/>
        </p:nvSpPr>
        <p:spPr>
          <a:xfrm>
            <a:off x="6060131" y="4171950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dirty="0">
                <a:solidFill>
                  <a:srgbClr val="FF0000"/>
                </a:solidFill>
                <a:latin typeface="+mn-ea"/>
                <a:ea typeface="+mn-ea"/>
              </a:rPr>
              <a:t>full-backup</a:t>
            </a:r>
          </a:p>
          <a:p>
            <a:pPr algn="l"/>
            <a:r>
              <a:rPr lang="en-US" altLang="ko-KR" sz="1200" b="0" dirty="0">
                <a:solidFill>
                  <a:srgbClr val="FF0000"/>
                </a:solidFill>
                <a:latin typeface="+mn-ea"/>
                <a:ea typeface="+mn-ea"/>
              </a:rPr>
              <a:t>bootstrapping</a:t>
            </a:r>
            <a:endParaRPr lang="ko-KR" altLang="en-US" sz="12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B726-857C-35CB-AA82-BEC1D87B6C0B}"/>
              </a:ext>
            </a:extLst>
          </p:cNvPr>
          <p:cNvSpPr txBox="1"/>
          <p:nvPr/>
        </p:nvSpPr>
        <p:spPr>
          <a:xfrm>
            <a:off x="5931796" y="5736991"/>
            <a:ext cx="1126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dirty="0">
                <a:solidFill>
                  <a:srgbClr val="FF0000"/>
                </a:solidFill>
                <a:latin typeface="+mn-ea"/>
                <a:ea typeface="+mn-ea"/>
              </a:rPr>
              <a:t>greedy</a:t>
            </a:r>
            <a:r>
              <a:rPr lang="ko-KR" altLang="en-US" sz="1200" b="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latin typeface="+mn-ea"/>
                <a:ea typeface="+mn-ea"/>
              </a:rPr>
              <a:t>policy</a:t>
            </a:r>
            <a:endParaRPr lang="ko-KR" altLang="en-US" sz="12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831BD-0991-7E10-6910-BF9B561BC9B5}"/>
              </a:ext>
            </a:extLst>
          </p:cNvPr>
          <p:cNvSpPr txBox="1"/>
          <p:nvPr/>
        </p:nvSpPr>
        <p:spPr>
          <a:xfrm>
            <a:off x="7728825" y="4242140"/>
            <a:ext cx="13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dirty="0">
                <a:latin typeface="+mn-ea"/>
                <a:ea typeface="+mn-ea"/>
              </a:rPr>
              <a:t>정책평가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F87A1-6D42-48DB-A5EF-0ABE7F00233D}"/>
              </a:ext>
            </a:extLst>
          </p:cNvPr>
          <p:cNvSpPr txBox="1"/>
          <p:nvPr/>
        </p:nvSpPr>
        <p:spPr>
          <a:xfrm>
            <a:off x="7737297" y="5725185"/>
            <a:ext cx="13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dirty="0">
                <a:latin typeface="+mn-ea"/>
                <a:ea typeface="+mn-ea"/>
              </a:rPr>
              <a:t>정책개선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51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72457-780E-0A36-087F-21CE3B96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5C73E3-53D2-ECBF-275C-68357218C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동적계획법의 특징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717276E-D38C-F129-2659-D25F0ACD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Ⅱ-1. Dynamic Programming</a:t>
            </a:r>
            <a:r>
              <a:rPr lang="ko-KR" altLang="en-US" dirty="0"/>
              <a:t> 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FEE48F7-4B9E-78D6-BC6E-2EDA81BC6D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5822BA75-8310-C3B0-4D20-E48ACAEDCA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2617194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full-backup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전이확률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ko-KR" altLang="en-US" sz="1400" b="0" dirty="0">
                    <a:latin typeface="+mn-ea"/>
                  </a:rPr>
                  <a:t>을 사용하여 모든 가능한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‘,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kumimoji="0" lang="ko-KR" altLang="en-US" sz="1400" b="0" dirty="0">
                    <a:latin typeface="+mn-ea"/>
                  </a:rPr>
                  <a:t>에 대하여 </a:t>
                </a:r>
                <a:r>
                  <a:rPr kumimoji="0" lang="en-US" altLang="ko-KR" sz="1400" b="0" dirty="0">
                    <a:latin typeface="+mn-ea"/>
                  </a:rPr>
                  <a:t>target value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kumimoji="0" lang="ko-KR" altLang="en-US" sz="1400" b="0" dirty="0">
                    <a:latin typeface="+mn-ea"/>
                  </a:rPr>
                  <a:t>를 계산</a:t>
                </a:r>
                <a:endParaRPr kumimoji="0" lang="en-US" altLang="ko-KR" sz="1400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bootstrapping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ko-KR" sz="1400" b="0" dirty="0">
                    <a:latin typeface="+mn-ea"/>
                  </a:rPr>
                  <a:t>V</a:t>
                </a:r>
                <a:r>
                  <a:rPr kumimoji="0" lang="ko-KR" altLang="en-US" sz="1400" b="0" dirty="0">
                    <a:latin typeface="+mn-ea"/>
                  </a:rPr>
                  <a:t>값 </a:t>
                </a:r>
                <a:r>
                  <a:rPr kumimoji="0" lang="ko-KR" altLang="en-US" sz="1400" b="0" dirty="0" err="1">
                    <a:latin typeface="+mn-ea"/>
                  </a:rPr>
                  <a:t>예측시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target value</a:t>
                </a:r>
                <a:r>
                  <a:rPr kumimoji="0" lang="ko-KR" altLang="en-US" sz="1400" b="0" dirty="0">
                    <a:latin typeface="+mn-ea"/>
                  </a:rPr>
                  <a:t>에 </a:t>
                </a:r>
                <a:r>
                  <a:rPr kumimoji="0" lang="ko-KR" altLang="en-US" sz="1400" b="0" dirty="0" err="1">
                    <a:latin typeface="+mn-ea"/>
                  </a:rPr>
                  <a:t>실제값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400" b="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을 사용하지 않고 </a:t>
                </a:r>
                <a:r>
                  <a:rPr kumimoji="0" lang="ko-KR" altLang="en-US" sz="1400" b="0" dirty="0" err="1">
                    <a:latin typeface="+mn-ea"/>
                  </a:rPr>
                  <a:t>예측값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</m:oMath>
                </a14:m>
                <a:r>
                  <a:rPr kumimoji="0" lang="ko-KR" altLang="en-US" sz="1400" b="0" dirty="0">
                    <a:latin typeface="+mn-ea"/>
                  </a:rPr>
                  <a:t>을 사용함</a:t>
                </a:r>
                <a:r>
                  <a:rPr kumimoji="0" lang="en-US" altLang="ko-KR" sz="1400" b="0" dirty="0">
                    <a:latin typeface="+mn-ea"/>
                  </a:rPr>
                  <a:t>.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현재 추정치로 </a:t>
                </a:r>
                <a:r>
                  <a:rPr kumimoji="0" lang="en-US" altLang="ko-KR" sz="1400" b="0" dirty="0">
                    <a:latin typeface="+mn-ea"/>
                  </a:rPr>
                  <a:t>V</a:t>
                </a:r>
                <a:r>
                  <a:rPr kumimoji="0" lang="ko-KR" altLang="en-US" sz="1400" b="0" dirty="0">
                    <a:latin typeface="+mn-ea"/>
                  </a:rPr>
                  <a:t>값을 업데이트</a:t>
                </a:r>
                <a:endParaRPr kumimoji="0" lang="en-US" altLang="ko-KR" sz="1400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greedy policy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각 상태에서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ko-KR" altLang="en-US" sz="1400" b="0" dirty="0">
                    <a:latin typeface="+mn-ea"/>
                  </a:rPr>
                  <a:t>가 최대인 행동을 선택 </a:t>
                </a:r>
                <a:r>
                  <a:rPr kumimoji="0" lang="en-US" altLang="ko-KR" sz="1400" b="0" dirty="0">
                    <a:latin typeface="+mn-ea"/>
                  </a:rPr>
                  <a:t>(exploitation : o, exploration : x)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정책개선정리</a:t>
                </a:r>
                <a:r>
                  <a:rPr kumimoji="0" lang="en-US" altLang="ko-KR" sz="1400" b="0" dirty="0">
                    <a:latin typeface="+mn-ea"/>
                  </a:rPr>
                  <a:t>(policy improvement theorem)</a:t>
                </a:r>
                <a:r>
                  <a:rPr kumimoji="0" lang="ko-KR" altLang="en-US" sz="1400" b="0" dirty="0">
                    <a:latin typeface="+mn-ea"/>
                  </a:rPr>
                  <a:t>에 의해 실제로 정책이 개선되는 것이 보장됨</a:t>
                </a:r>
                <a:endParaRPr kumimoji="0" lang="en-US" altLang="ko-KR" sz="1400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5822BA75-8310-C3B0-4D20-E48ACAED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2617194"/>
              </a:xfrm>
              <a:prstGeom prst="rect">
                <a:avLst/>
              </a:prstGeom>
              <a:blipFill>
                <a:blip r:embed="rId2"/>
                <a:stretch>
                  <a:fillRect l="-263" b="-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80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DCF6-9B8C-A11E-87B4-318E9B0B1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3EC319-F5BD-7B63-4CDB-9092A0301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동적계획법 </a:t>
            </a:r>
            <a:r>
              <a:rPr lang="ko-KR" altLang="en-US" dirty="0"/>
              <a:t>예시 </a:t>
            </a:r>
            <a:r>
              <a:rPr lang="en-US" altLang="ko-KR" dirty="0"/>
              <a:t>(grid world)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EB3AD5F-F1F7-0612-C1A5-8E94796B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Ⅱ-1. Dynamic Programming</a:t>
            </a:r>
            <a:r>
              <a:rPr lang="ko-KR" altLang="en-US" dirty="0"/>
              <a:t> 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BFD1474-E6B8-376A-1A8B-15F5D5D4E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8043DDBB-3FD0-2CAB-C33A-FB53D9E6C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2617194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모든 </a:t>
                </a:r>
                <a14:m>
                  <m:oMath xmlns:m="http://schemas.openxmlformats.org/officeDocument/2006/math"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0" lang="en-US" altLang="ko-K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kumimoji="0" lang="ko-KR" altLang="en-US" b="0" dirty="0">
                    <a:latin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0" lang="en-US" altLang="ko-KR" b="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0" lang="ko-KR" altLang="en-US" b="0" dirty="0">
                    <a:latin typeface="+mn-ea"/>
                  </a:rPr>
                  <a:t>로 초기화</a:t>
                </a: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정책평가와 정책개선을 반복하여 수행 </a:t>
                </a:r>
                <a:r>
                  <a:rPr kumimoji="0" lang="en-US" altLang="ko-KR" b="0" dirty="0">
                    <a:latin typeface="+mn-ea"/>
                  </a:rPr>
                  <a:t>(</a:t>
                </a:r>
                <a:r>
                  <a:rPr kumimoji="0" lang="ko-KR" altLang="en-US" b="0" dirty="0">
                    <a:latin typeface="+mn-ea"/>
                  </a:rPr>
                  <a:t>정책반복</a:t>
                </a:r>
                <a:r>
                  <a:rPr kumimoji="0" lang="en-US" altLang="ko-KR" b="0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iteration</a:t>
                </a:r>
                <a:r>
                  <a:rPr kumimoji="0" lang="ko-KR" altLang="en-US" b="0" dirty="0">
                    <a:latin typeface="+mn-ea"/>
                  </a:rPr>
                  <a:t> </a:t>
                </a:r>
                <a:r>
                  <a:rPr kumimoji="0" lang="en-US" altLang="ko-KR" b="0" dirty="0">
                    <a:latin typeface="+mn-ea"/>
                  </a:rPr>
                  <a:t>3</a:t>
                </a:r>
                <a:r>
                  <a:rPr kumimoji="0" lang="ko-KR" altLang="en-US" b="0" dirty="0">
                    <a:latin typeface="+mn-ea"/>
                  </a:rPr>
                  <a:t>과 </a:t>
                </a:r>
                <a:r>
                  <a:rPr kumimoji="0" lang="en-US" altLang="ko-KR" b="0" dirty="0">
                    <a:latin typeface="+mn-ea"/>
                  </a:rPr>
                  <a:t>iteration 4</a:t>
                </a:r>
                <a:r>
                  <a:rPr kumimoji="0" lang="ko-KR" altLang="en-US" b="0" dirty="0">
                    <a:latin typeface="+mn-ea"/>
                  </a:rPr>
                  <a:t>의 가치함수가 같으므로 반복 종료 → 최적정책 도출</a:t>
                </a:r>
                <a:endParaRPr kumimoji="0" lang="en-US" altLang="ko-KR" sz="1200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8043DDBB-3FD0-2CAB-C33A-FB53D9E6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2617194"/>
              </a:xfrm>
              <a:prstGeom prst="rect">
                <a:avLst/>
              </a:prstGeom>
              <a:blipFill>
                <a:blip r:embed="rId2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C5F1288E-FE90-D5C2-E8BB-73BBF7C97934}"/>
              </a:ext>
            </a:extLst>
          </p:cNvPr>
          <p:cNvSpPr/>
          <p:nvPr/>
        </p:nvSpPr>
        <p:spPr bwMode="auto">
          <a:xfrm rot="5400000">
            <a:off x="4663681" y="2739535"/>
            <a:ext cx="314936" cy="494833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0873D0ED-A172-16F3-BFCC-4006F7A6B541}"/>
              </a:ext>
            </a:extLst>
          </p:cNvPr>
          <p:cNvSpPr/>
          <p:nvPr/>
        </p:nvSpPr>
        <p:spPr bwMode="auto">
          <a:xfrm rot="5400000">
            <a:off x="4663681" y="5114953"/>
            <a:ext cx="314936" cy="494833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0A09DB53-E6BF-A007-8BD9-F08324C60B92}"/>
              </a:ext>
            </a:extLst>
          </p:cNvPr>
          <p:cNvSpPr/>
          <p:nvPr/>
        </p:nvSpPr>
        <p:spPr bwMode="auto">
          <a:xfrm rot="13844348">
            <a:off x="4663681" y="3838196"/>
            <a:ext cx="314936" cy="735636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D398178-BD9A-FD18-4FCC-D2105B58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6" y="2173447"/>
            <a:ext cx="3493969" cy="20157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B951751-0102-F530-29AD-FBA679CA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921" y="2186630"/>
            <a:ext cx="3501435" cy="200828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8AD1F83-0038-0C97-5D62-EA993D7C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56" y="4459855"/>
            <a:ext cx="3516367" cy="197842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5B80701-511D-25B1-80BA-242D75C89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655" y="4459855"/>
            <a:ext cx="3493969" cy="2000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6DFFA-EDF7-172E-777F-EFEC0906BB96}"/>
              </a:ext>
            </a:extLst>
          </p:cNvPr>
          <p:cNvSpPr txBox="1"/>
          <p:nvPr/>
        </p:nvSpPr>
        <p:spPr>
          <a:xfrm>
            <a:off x="1892766" y="6493911"/>
            <a:ext cx="7968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https://github.com/govin08/ecm_rl/blob/master/1031_dp_pi_gridworld/policy_iteration.ipynb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2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7AAF-2E3F-6D5B-1901-03BE63281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B30B77-619A-B1AC-AB01-1E79A4B869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GPI</a:t>
            </a:r>
            <a:r>
              <a:rPr lang="ko-KR" altLang="en-US" dirty="0"/>
              <a:t> </a:t>
            </a:r>
            <a:r>
              <a:rPr lang="en-US" altLang="ko-KR" dirty="0"/>
              <a:t>(generalized policy iteration)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0FFA30-5CD5-E365-0D46-58052CA0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Ⅱ-1. Dynamic Programming</a:t>
            </a:r>
            <a:r>
              <a:rPr lang="ko-KR" altLang="en-US" dirty="0"/>
              <a:t> 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07214CD-EC7C-3942-2F46-13645105D9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397808F8-06EE-21F8-56D1-291F7372A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2617194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GPI</a:t>
                </a:r>
                <a:r>
                  <a:rPr kumimoji="0" lang="ko-KR" altLang="en-US" b="0" dirty="0">
                    <a:latin typeface="+mn-ea"/>
                  </a:rPr>
                  <a:t>는 정책개선</a:t>
                </a:r>
                <a:r>
                  <a:rPr kumimoji="0" lang="en-US" altLang="ko-KR" b="0" dirty="0">
                    <a:latin typeface="+mn-ea"/>
                  </a:rPr>
                  <a:t>(policy iteration)</a:t>
                </a:r>
                <a:r>
                  <a:rPr kumimoji="0" lang="ko-KR" altLang="en-US" b="0" dirty="0">
                    <a:latin typeface="+mn-ea"/>
                  </a:rPr>
                  <a:t>의 일반화된 개념</a:t>
                </a: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거의 모든 강화학습 알고리즘은 정책평가와 정책개선이 반복되는 형태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정책평가</a:t>
                </a:r>
                <a:r>
                  <a:rPr kumimoji="0" lang="en-US" altLang="ko-KR" sz="1400" b="0" dirty="0">
                    <a:latin typeface="+mn-ea"/>
                  </a:rPr>
                  <a:t>(policy evaluation)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: </a:t>
                </a:r>
                <a:r>
                  <a:rPr kumimoji="0" lang="ko-KR" altLang="en-US" sz="1400" b="0" dirty="0">
                    <a:latin typeface="+mn-ea"/>
                  </a:rPr>
                  <a:t>현재 정책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0" lang="ko-KR" altLang="en-US" sz="1400" b="0" dirty="0">
                    <a:latin typeface="+mn-ea"/>
                  </a:rPr>
                  <a:t>에 대한 가치 평가 </a:t>
                </a:r>
                <a:r>
                  <a:rPr kumimoji="0" lang="en-US" altLang="ko-KR" sz="1400" b="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en-US" altLang="ko-KR" sz="1400" b="0" dirty="0">
                    <a:latin typeface="+mn-ea"/>
                  </a:rPr>
                  <a:t>)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정책개선</a:t>
                </a:r>
                <a:r>
                  <a:rPr kumimoji="0" lang="en-US" altLang="ko-KR" sz="1400" b="0" dirty="0">
                    <a:latin typeface="+mn-ea"/>
                  </a:rPr>
                  <a:t>(policy improvement)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ko-KR" altLang="en-US" sz="1400" b="0" i="1" dirty="0" smtClean="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kumimoji="0" lang="ko-KR" altLang="en-US" sz="1400" b="0" dirty="0">
                    <a:latin typeface="Cambria Math" panose="02040503050406030204" pitchFamily="18" charset="0"/>
                  </a:rPr>
                  <a:t>치함수에 기반하여 개선된 정책</a:t>
                </a:r>
                <a:r>
                  <a:rPr kumimoji="0" lang="en-US" altLang="ko-KR" sz="1400" b="0" dirty="0">
                    <a:latin typeface="Cambria Math" panose="02040503050406030204" pitchFamily="18" charset="0"/>
                  </a:rPr>
                  <a:t> </a:t>
                </a:r>
                <a:r>
                  <a:rPr kumimoji="0" lang="ko-KR" altLang="en-US" sz="1400" b="0" dirty="0">
                    <a:latin typeface="Cambria Math" panose="02040503050406030204" pitchFamily="18" charset="0"/>
                  </a:rPr>
                  <a:t>도출</a:t>
                </a:r>
                <a:r>
                  <a:rPr kumimoji="0" lang="en-US" altLang="ko-KR" sz="1400" b="0" dirty="0">
                    <a:latin typeface="Cambria Math" panose="02040503050406030204" pitchFamily="18" charset="0"/>
                  </a:rPr>
                  <a:t> (</a:t>
                </a:r>
                <a:r>
                  <a:rPr kumimoji="0" lang="en-US" altLang="ko-KR" sz="1400" b="0" dirty="0">
                    <a:latin typeface="+mn-ea"/>
                  </a:rPr>
                  <a:t>greedy </a:t>
                </a:r>
                <a:r>
                  <a:rPr kumimoji="0" lang="ko-KR" altLang="en-US" sz="1400" b="0" dirty="0">
                    <a:latin typeface="+mn-ea"/>
                  </a:rPr>
                  <a:t>정책</a:t>
                </a:r>
                <a:r>
                  <a:rPr kumimoji="0" lang="en-US" altLang="ko-KR" sz="1400" b="0" dirty="0"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397808F8-06EE-21F8-56D1-291F7372A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2617194"/>
              </a:xfrm>
              <a:prstGeom prst="rect">
                <a:avLst/>
              </a:prstGeom>
              <a:blipFill>
                <a:blip r:embed="rId2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FB574E5-19A5-EEFA-CCF6-39021B4D5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434" y="2706955"/>
            <a:ext cx="4675634" cy="2997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3045D5-2F16-96BB-B759-1FBFE4D8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345" y="2789098"/>
            <a:ext cx="1952898" cy="2915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D39A51-E18E-A176-95CB-FBDAC6000A75}"/>
              </a:ext>
            </a:extLst>
          </p:cNvPr>
          <p:cNvSpPr txBox="1"/>
          <p:nvPr/>
        </p:nvSpPr>
        <p:spPr>
          <a:xfrm>
            <a:off x="7733471" y="1656459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→ </a:t>
            </a:r>
            <a:r>
              <a:rPr lang="en-US" altLang="ko-KR" b="0" dirty="0">
                <a:latin typeface="+mn-ea"/>
                <a:ea typeface="+mn-ea"/>
              </a:rPr>
              <a:t>critic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1C14B-5F7B-0692-7C22-19A067939CD5}"/>
              </a:ext>
            </a:extLst>
          </p:cNvPr>
          <p:cNvSpPr txBox="1"/>
          <p:nvPr/>
        </p:nvSpPr>
        <p:spPr>
          <a:xfrm>
            <a:off x="7739567" y="2009646"/>
            <a:ext cx="827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→ </a:t>
            </a:r>
            <a:r>
              <a:rPr lang="en-US" altLang="ko-KR" b="0" dirty="0">
                <a:latin typeface="+mn-ea"/>
                <a:ea typeface="+mn-ea"/>
              </a:rPr>
              <a:t>actor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48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EAA53-7FF5-E248-F774-194908810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67CC1F-39DE-96D6-2C0B-F74426894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Monte</a:t>
            </a:r>
            <a:r>
              <a:rPr lang="ko-KR" altLang="en-US" dirty="0"/>
              <a:t> </a:t>
            </a:r>
            <a:r>
              <a:rPr lang="en-US" altLang="ko-KR" dirty="0"/>
              <a:t>Carlo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몬테</a:t>
            </a:r>
            <a:r>
              <a:rPr lang="ko-KR" altLang="en-US" dirty="0"/>
              <a:t> 카를로</a:t>
            </a:r>
            <a:r>
              <a:rPr lang="en-US" altLang="ko-KR" dirty="0"/>
              <a:t>)</a:t>
            </a:r>
            <a:r>
              <a:rPr lang="ko-KR" altLang="en-US" dirty="0"/>
              <a:t> 개요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95A33D2-9BF6-F0D8-7D4B-0A1DA080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Ⅱ-2. Monte Carlo (1/5)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2DC18A8-B3D4-2B27-2178-FCEBC0792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F9593B16-39B5-3010-57F5-1FC29568F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Monte</a:t>
                </a:r>
                <a:r>
                  <a:rPr kumimoji="0" lang="ko-KR" altLang="en-US" b="0" dirty="0">
                    <a:latin typeface="+mn-ea"/>
                  </a:rPr>
                  <a:t> </a:t>
                </a:r>
                <a:r>
                  <a:rPr kumimoji="0" lang="en-US" altLang="ko-KR" b="0" dirty="0">
                    <a:latin typeface="+mn-ea"/>
                  </a:rPr>
                  <a:t>Carlo</a:t>
                </a:r>
                <a:r>
                  <a:rPr kumimoji="0" lang="ko-KR" altLang="en-US" b="0" dirty="0">
                    <a:latin typeface="+mn-ea"/>
                  </a:rPr>
                  <a:t>는 반복적인 실험을 통해 확률을 계산하는 방법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예시 </a:t>
                </a:r>
                <a:r>
                  <a:rPr kumimoji="0" lang="en-US" altLang="ko-KR" sz="1400" b="0" dirty="0">
                    <a:latin typeface="+mn-ea"/>
                  </a:rPr>
                  <a:t>: </a:t>
                </a:r>
                <a:r>
                  <a:rPr kumimoji="0" lang="ko-KR" altLang="en-US" sz="1400" b="0" dirty="0">
                    <a:latin typeface="+mn-ea"/>
                  </a:rPr>
                  <a:t>단위정사각형에 임의로 점을 </a:t>
                </a:r>
                <a:r>
                  <a:rPr kumimoji="0" lang="ko-KR" altLang="en-US" sz="1400" b="0" dirty="0" err="1">
                    <a:latin typeface="+mn-ea"/>
                  </a:rPr>
                  <a:t>찍어나가며</a:t>
                </a:r>
                <a:r>
                  <a:rPr kumimoji="0" lang="ko-KR" altLang="en-US" sz="1400" b="0" dirty="0">
                    <a:latin typeface="+mn-ea"/>
                  </a:rPr>
                  <a:t> 사분원에 속하는지 카운트하여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0" lang="ko-KR" altLang="en-US" sz="1400" b="0" dirty="0">
                    <a:latin typeface="+mn-ea"/>
                  </a:rPr>
                  <a:t>를 추정</a:t>
                </a: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강화학습에서의 </a:t>
                </a:r>
                <a:r>
                  <a:rPr kumimoji="0" lang="en-US" altLang="ko-KR" b="0" dirty="0">
                    <a:latin typeface="+mn-ea"/>
                  </a:rPr>
                  <a:t>Monte Carlo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에피소드 단위로 </a:t>
                </a:r>
                <a:r>
                  <a:rPr kumimoji="0" lang="en-US" altLang="ko-KR" sz="1400" b="0" dirty="0">
                    <a:latin typeface="+mn-ea"/>
                  </a:rPr>
                  <a:t>Q</a:t>
                </a:r>
                <a:r>
                  <a:rPr kumimoji="0" lang="ko-KR" altLang="en-US" sz="1400" b="0" dirty="0">
                    <a:latin typeface="+mn-ea"/>
                  </a:rPr>
                  <a:t>함수를 </a:t>
                </a:r>
                <a:r>
                  <a:rPr kumimoji="0" lang="ko-KR" altLang="en-US" sz="1400" b="0" dirty="0" err="1">
                    <a:latin typeface="+mn-ea"/>
                  </a:rPr>
                  <a:t>추정해나가는</a:t>
                </a:r>
                <a:r>
                  <a:rPr kumimoji="0" lang="ko-KR" altLang="en-US" sz="1400" b="0" dirty="0">
                    <a:latin typeface="+mn-ea"/>
                  </a:rPr>
                  <a:t> 방법</a:t>
                </a:r>
                <a:endParaRPr kumimoji="0" lang="en-US" altLang="ko-KR" sz="1400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ko-KR" sz="1400" b="0" dirty="0">
                    <a:latin typeface="+mn-ea"/>
                  </a:rPr>
                  <a:t>Q</a:t>
                </a:r>
                <a:r>
                  <a:rPr kumimoji="0" lang="ko-KR" altLang="en-US" sz="1400" b="0" dirty="0">
                    <a:latin typeface="+mn-ea"/>
                  </a:rPr>
                  <a:t>함수의 추정치로 </a:t>
                </a:r>
                <a:r>
                  <a:rPr kumimoji="0" lang="en-US" altLang="ko-KR" sz="1400" b="0" dirty="0">
                    <a:latin typeface="+mn-ea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을 사용</a:t>
                </a:r>
                <a:endParaRPr kumimoji="0" lang="en-US" altLang="ko-KR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F9593B16-39B5-3010-57F5-1FC29568F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  <a:blipFill>
                <a:blip r:embed="rId3"/>
                <a:stretch>
                  <a:fillRect l="-263" b="-31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96823E0-C900-BFAD-424C-B4B665B91E80}"/>
              </a:ext>
            </a:extLst>
          </p:cNvPr>
          <p:cNvSpPr txBox="1"/>
          <p:nvPr/>
        </p:nvSpPr>
        <p:spPr>
          <a:xfrm>
            <a:off x="8778240" y="217380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 dirty="0" err="1">
                <a:latin typeface="+mn-ea"/>
                <a:ea typeface="+mn-ea"/>
              </a:rPr>
              <a:t>벨만방정식</a:t>
            </a:r>
            <a:endParaRPr lang="ko-KR" altLang="en-US" sz="1200" b="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DC1E9D-F446-43CE-E4E5-47B1D5E33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029" y="2966666"/>
            <a:ext cx="4324599" cy="2588808"/>
          </a:xfrm>
          <a:prstGeom prst="rect">
            <a:avLst/>
          </a:prstGeom>
        </p:spPr>
      </p:pic>
      <p:pic>
        <p:nvPicPr>
          <p:cNvPr id="9" name="그림 8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C0253A-9794-A39C-39F4-B951D103DE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675" y="747838"/>
            <a:ext cx="1877129" cy="2218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C07E7F-618E-13E0-8BCA-F46E066FDBEC}"/>
              </a:ext>
            </a:extLst>
          </p:cNvPr>
          <p:cNvSpPr txBox="1"/>
          <p:nvPr/>
        </p:nvSpPr>
        <p:spPr>
          <a:xfrm>
            <a:off x="189195" y="5443022"/>
            <a:ext cx="585917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  <a:ea typeface="+mn-ea"/>
              </a:rPr>
              <a:t>※ </a:t>
            </a:r>
            <a:r>
              <a:rPr lang="ko-KR" altLang="en-US" sz="1200" b="0" dirty="0">
                <a:latin typeface="+mn-ea"/>
                <a:ea typeface="+mn-ea"/>
              </a:rPr>
              <a:t>바둑 예시</a:t>
            </a: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0" dirty="0">
                <a:latin typeface="+mn-ea"/>
                <a:ea typeface="+mn-ea"/>
              </a:rPr>
              <a:t>바둑에서의 </a:t>
            </a:r>
            <a:r>
              <a:rPr kumimoji="0" lang="en-US" altLang="ko-KR" sz="1200" b="0" dirty="0">
                <a:latin typeface="+mn-ea"/>
                <a:ea typeface="+mn-ea"/>
              </a:rPr>
              <a:t>transition dynamics</a:t>
            </a:r>
            <a:r>
              <a:rPr kumimoji="0" lang="ko-KR" altLang="en-US" sz="1200" b="0" dirty="0">
                <a:latin typeface="+mn-ea"/>
                <a:ea typeface="+mn-ea"/>
              </a:rPr>
              <a:t>를 안다는 것은 거의 불가능함</a:t>
            </a:r>
            <a:endParaRPr kumimoji="0" lang="en-US" altLang="ko-KR" sz="1200" b="0" dirty="0">
              <a:latin typeface="+mn-ea"/>
              <a:ea typeface="+mn-ea"/>
            </a:endParaRP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200" b="0" dirty="0">
                <a:latin typeface="+mn-ea"/>
                <a:ea typeface="+mn-ea"/>
              </a:rPr>
              <a:t>각 대국</a:t>
            </a:r>
            <a:r>
              <a:rPr kumimoji="0" lang="en-US" altLang="ko-KR" sz="1200" b="0" dirty="0">
                <a:latin typeface="+mn-ea"/>
                <a:ea typeface="+mn-ea"/>
              </a:rPr>
              <a:t>(</a:t>
            </a:r>
            <a:r>
              <a:rPr kumimoji="0" lang="ko-KR" altLang="en-US" sz="1200" b="0" dirty="0">
                <a:latin typeface="+mn-ea"/>
                <a:ea typeface="+mn-ea"/>
              </a:rPr>
              <a:t>에피소드</a:t>
            </a:r>
            <a:r>
              <a:rPr kumimoji="0" lang="en-US" altLang="ko-KR" sz="1200" b="0" dirty="0">
                <a:latin typeface="+mn-ea"/>
                <a:ea typeface="+mn-ea"/>
              </a:rPr>
              <a:t>)</a:t>
            </a:r>
            <a:r>
              <a:rPr kumimoji="0" lang="ko-KR" altLang="en-US" sz="1200" b="0" dirty="0">
                <a:latin typeface="+mn-ea"/>
                <a:ea typeface="+mn-ea"/>
              </a:rPr>
              <a:t>를 끝까지</a:t>
            </a:r>
            <a:r>
              <a:rPr kumimoji="0" lang="en-US" altLang="ko-KR" sz="1200" b="0" dirty="0">
                <a:latin typeface="+mn-ea"/>
                <a:ea typeface="+mn-ea"/>
              </a:rPr>
              <a:t> </a:t>
            </a:r>
            <a:r>
              <a:rPr kumimoji="0" lang="ko-KR" altLang="en-US" sz="1200" b="0" dirty="0">
                <a:latin typeface="+mn-ea"/>
                <a:ea typeface="+mn-ea"/>
              </a:rPr>
              <a:t>플레이하여 승리</a:t>
            </a:r>
            <a:r>
              <a:rPr kumimoji="0" lang="en-US" altLang="ko-KR" sz="1200" b="0" dirty="0">
                <a:latin typeface="+mn-ea"/>
                <a:ea typeface="+mn-ea"/>
              </a:rPr>
              <a:t>(+1) </a:t>
            </a:r>
            <a:r>
              <a:rPr kumimoji="0" lang="ko-KR" altLang="en-US" sz="1200" b="0" dirty="0">
                <a:latin typeface="+mn-ea"/>
                <a:ea typeface="+mn-ea"/>
              </a:rPr>
              <a:t>또는 패배</a:t>
            </a:r>
            <a:r>
              <a:rPr kumimoji="0" lang="en-US" altLang="ko-KR" sz="1200" b="0" dirty="0">
                <a:latin typeface="+mn-ea"/>
                <a:ea typeface="+mn-ea"/>
              </a:rPr>
              <a:t>(-1)</a:t>
            </a:r>
            <a:r>
              <a:rPr kumimoji="0" lang="ko-KR" altLang="en-US" sz="1200" b="0" dirty="0">
                <a:latin typeface="+mn-ea"/>
                <a:ea typeface="+mn-ea"/>
              </a:rPr>
              <a:t>로 가치를 학습</a:t>
            </a:r>
            <a:endParaRPr lang="en-US" altLang="ko-KR" sz="1200" b="0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B9031-43E8-A1B6-78BE-45D5AC7B352A}"/>
              </a:ext>
            </a:extLst>
          </p:cNvPr>
          <p:cNvSpPr txBox="1"/>
          <p:nvPr/>
        </p:nvSpPr>
        <p:spPr>
          <a:xfrm>
            <a:off x="7111698" y="3727846"/>
            <a:ext cx="15663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파란 점 </a:t>
            </a:r>
            <a:r>
              <a:rPr lang="en-US" altLang="ko-KR" b="0" dirty="0">
                <a:latin typeface="+mn-ea"/>
                <a:ea typeface="+mn-ea"/>
              </a:rPr>
              <a:t>: state</a:t>
            </a:r>
          </a:p>
          <a:p>
            <a:pPr algn="l"/>
            <a:r>
              <a:rPr lang="ko-KR" altLang="en-US" b="0" dirty="0">
                <a:latin typeface="+mn-ea"/>
                <a:ea typeface="+mn-ea"/>
              </a:rPr>
              <a:t>검은 점 </a:t>
            </a:r>
            <a:r>
              <a:rPr lang="en-US" altLang="ko-KR" b="0" dirty="0">
                <a:latin typeface="+mn-ea"/>
                <a:ea typeface="+mn-ea"/>
              </a:rPr>
              <a:t>: action</a:t>
            </a:r>
          </a:p>
          <a:p>
            <a:pPr algn="l"/>
            <a:r>
              <a:rPr lang="en-US" altLang="ko-KR" b="0" dirty="0">
                <a:latin typeface="+mn-ea"/>
                <a:ea typeface="+mn-ea"/>
              </a:rPr>
              <a:t>T : terminal</a:t>
            </a:r>
            <a:r>
              <a:rPr lang="ko-KR" altLang="en-US" b="0" dirty="0">
                <a:latin typeface="+mn-ea"/>
                <a:ea typeface="+mn-ea"/>
              </a:rPr>
              <a:t> </a:t>
            </a:r>
            <a:r>
              <a:rPr lang="en-US" altLang="ko-KR" b="0" dirty="0">
                <a:latin typeface="+mn-ea"/>
                <a:ea typeface="+mn-ea"/>
              </a:rPr>
              <a:t>state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190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F7DA-F395-1445-B1EE-9500D817A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D25605-84D2-6D6A-FCA6-B312599A7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Monte Carlo</a:t>
            </a:r>
            <a:r>
              <a:rPr lang="ko-KR" altLang="en-US" dirty="0"/>
              <a:t> 알고리즘 설명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C381C5-EE85-7BD5-34EB-6F4AD8E6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Ⅱ-2. Monte Carlo (2/5)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348A193-4D70-8C4B-654C-16A60A50E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099AE4-7AC5-C905-6FA4-896D5500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53" y="3123590"/>
            <a:ext cx="5378094" cy="3445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개체 틀 5">
                <a:extLst>
                  <a:ext uri="{FF2B5EF4-FFF2-40B4-BE49-F238E27FC236}">
                    <a16:creationId xmlns:a16="http://schemas.microsoft.com/office/drawing/2014/main" id="{C47D690D-63DD-5AF0-7237-F0C747D10F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834" y="904870"/>
                <a:ext cx="9270641" cy="2617194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MC prediction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현재 정책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0" lang="ko-KR" altLang="en-US" sz="1400" b="0" dirty="0">
                    <a:latin typeface="+mn-ea"/>
                  </a:rPr>
                  <a:t>로 여러 </a:t>
                </a:r>
                <a:r>
                  <a:rPr kumimoji="0" lang="en-US" altLang="ko-KR" sz="1400" b="0" dirty="0">
                    <a:latin typeface="+mn-ea"/>
                  </a:rPr>
                  <a:t>episode </a:t>
                </a:r>
                <a:r>
                  <a:rPr kumimoji="0" lang="ko-KR" altLang="en-US" sz="1400" b="0" dirty="0">
                    <a:latin typeface="+mn-ea"/>
                  </a:rPr>
                  <a:t>실행 및 </a:t>
                </a:r>
                <a:r>
                  <a:rPr kumimoji="0" lang="en-US" altLang="ko-KR" sz="1400" b="0" dirty="0">
                    <a:latin typeface="+mn-ea"/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를 계산</a:t>
                </a:r>
                <a:endParaRPr kumimoji="0" lang="en-US" altLang="ko-KR" sz="1400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상태 및 행동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ko-KR" altLang="en-US" sz="1400" b="0" dirty="0">
                    <a:latin typeface="+mn-ea"/>
                  </a:rPr>
                  <a:t>에 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ko-KR" altLang="en-US" sz="1400" b="0" dirty="0">
                    <a:latin typeface="+mn-ea"/>
                  </a:rPr>
                  <a:t>의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 err="1">
                    <a:latin typeface="+mn-ea"/>
                  </a:rPr>
                  <a:t>추정값을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의 평균으로 추정 </a:t>
                </a:r>
                <a:r>
                  <a:rPr kumimoji="0" lang="en-US" altLang="ko-KR" sz="1400" b="0" dirty="0">
                    <a:latin typeface="+mn-ea"/>
                  </a:rPr>
                  <a:t>(</a:t>
                </a:r>
                <a:r>
                  <a:rPr kumimoji="0" lang="ko-KR" altLang="en-US" sz="1400" b="0" dirty="0">
                    <a:latin typeface="+mn-ea"/>
                  </a:rPr>
                  <a:t>통계적 확률</a:t>
                </a:r>
                <a:r>
                  <a:rPr kumimoji="0" lang="en-US" altLang="ko-KR" sz="1400" b="0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MC control (</a:t>
                </a:r>
                <a14:m>
                  <m:oMath xmlns:m="http://schemas.openxmlformats.org/officeDocument/2006/math"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altLang="ko-KR" b="0" dirty="0">
                    <a:latin typeface="+mn-ea"/>
                  </a:rPr>
                  <a:t>-greedy)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ko-KR" altLang="en-US" sz="1400" b="0" dirty="0">
                    <a:latin typeface="+mn-ea"/>
                  </a:rPr>
                  <a:t> 의 확률로 최선의 행동 선택 </a:t>
                </a:r>
                <a:r>
                  <a:rPr kumimoji="0" lang="en-US" altLang="ko-KR" sz="1400" b="0" dirty="0">
                    <a:latin typeface="+mn-ea"/>
                  </a:rPr>
                  <a:t>(exploitation)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ko-KR" altLang="en-US" sz="1400" b="0" dirty="0">
                    <a:latin typeface="+mn-ea"/>
                  </a:rPr>
                  <a:t>의 확률로 임의의 행동을 선택 </a:t>
                </a:r>
                <a:r>
                  <a:rPr kumimoji="0" lang="en-US" altLang="ko-KR" sz="1400" b="0" dirty="0">
                    <a:latin typeface="+mn-ea"/>
                  </a:rPr>
                  <a:t>(exploration)</a:t>
                </a:r>
              </a:p>
            </p:txBody>
          </p:sp>
        </mc:Choice>
        <mc:Fallback xmlns="">
          <p:sp>
            <p:nvSpPr>
              <p:cNvPr id="15" name="텍스트 개체 틀 5">
                <a:extLst>
                  <a:ext uri="{FF2B5EF4-FFF2-40B4-BE49-F238E27FC236}">
                    <a16:creationId xmlns:a16="http://schemas.microsoft.com/office/drawing/2014/main" id="{C47D690D-63DD-5AF0-7237-F0C747D10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34" y="904870"/>
                <a:ext cx="9270641" cy="2617194"/>
              </a:xfrm>
              <a:prstGeom prst="rect">
                <a:avLst/>
              </a:prstGeom>
              <a:blipFill>
                <a:blip r:embed="rId4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C8C2035-2EDF-604C-9D60-353FECC7AA63}"/>
              </a:ext>
            </a:extLst>
          </p:cNvPr>
          <p:cNvSpPr txBox="1"/>
          <p:nvPr/>
        </p:nvSpPr>
        <p:spPr>
          <a:xfrm>
            <a:off x="7624050" y="4499315"/>
            <a:ext cx="1352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b="0" dirty="0">
                <a:latin typeface="+mn-ea"/>
              </a:rPr>
              <a:t>MC prediction</a:t>
            </a:r>
          </a:p>
          <a:p>
            <a:r>
              <a:rPr kumimoji="0" lang="en-US" altLang="ko-KR" b="0" dirty="0">
                <a:latin typeface="+mn-ea"/>
                <a:ea typeface="+mn-ea"/>
              </a:rPr>
              <a:t>(</a:t>
            </a:r>
            <a:r>
              <a:rPr kumimoji="0" lang="ko-KR" altLang="en-US" b="0" dirty="0">
                <a:latin typeface="+mn-ea"/>
                <a:ea typeface="+mn-ea"/>
              </a:rPr>
              <a:t>정책평가</a:t>
            </a:r>
            <a:r>
              <a:rPr kumimoji="0" lang="en-US" altLang="ko-KR" b="0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1F30C-EE1B-BCDB-99B5-A3A135AD1724}"/>
              </a:ext>
            </a:extLst>
          </p:cNvPr>
          <p:cNvSpPr txBox="1"/>
          <p:nvPr/>
        </p:nvSpPr>
        <p:spPr>
          <a:xfrm>
            <a:off x="7642047" y="5429910"/>
            <a:ext cx="1352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b="0" dirty="0">
                <a:latin typeface="+mn-ea"/>
                <a:ea typeface="+mn-ea"/>
              </a:rPr>
              <a:t>MC control</a:t>
            </a:r>
          </a:p>
          <a:p>
            <a:r>
              <a:rPr kumimoji="0" lang="en-US" altLang="ko-KR" b="0" dirty="0">
                <a:latin typeface="+mn-ea"/>
                <a:ea typeface="+mn-ea"/>
              </a:rPr>
              <a:t>(</a:t>
            </a:r>
            <a:r>
              <a:rPr kumimoji="0" lang="ko-KR" altLang="en-US" b="0" dirty="0">
                <a:latin typeface="+mn-ea"/>
                <a:ea typeface="+mn-ea"/>
              </a:rPr>
              <a:t>정책개선</a:t>
            </a:r>
            <a:r>
              <a:rPr kumimoji="0" lang="en-US" altLang="ko-KR" b="0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3B71B9-A2A0-A437-985A-9752B0F13699}"/>
              </a:ext>
            </a:extLst>
          </p:cNvPr>
          <p:cNvSpPr txBox="1"/>
          <p:nvPr/>
        </p:nvSpPr>
        <p:spPr>
          <a:xfrm>
            <a:off x="6279206" y="47354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0" dirty="0">
                <a:solidFill>
                  <a:srgbClr val="FF0000"/>
                </a:solidFill>
                <a:latin typeface="+mn-ea"/>
                <a:ea typeface="+mn-ea"/>
              </a:rPr>
              <a:t>sample-backup</a:t>
            </a:r>
          </a:p>
          <a:p>
            <a:pPr algn="l"/>
            <a:r>
              <a:rPr lang="en-US" altLang="ko-KR" sz="1200" b="0" dirty="0">
                <a:solidFill>
                  <a:srgbClr val="FF0000"/>
                </a:solidFill>
                <a:latin typeface="+mn-ea"/>
                <a:ea typeface="+mn-ea"/>
              </a:rPr>
              <a:t>no bootstrapping</a:t>
            </a:r>
            <a:endParaRPr lang="ko-KR" altLang="en-US" sz="12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96C36C-F6CD-F08F-0437-B4A26E016337}"/>
                  </a:ext>
                </a:extLst>
              </p:cNvPr>
              <p:cNvSpPr txBox="1"/>
              <p:nvPr/>
            </p:nvSpPr>
            <p:spPr>
              <a:xfrm>
                <a:off x="6357870" y="6011858"/>
                <a:ext cx="12661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𝜖</m:t>
                    </m:r>
                  </m:oMath>
                </a14:m>
                <a:r>
                  <a:rPr lang="en-US" altLang="ko-KR" sz="1200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-greedy</a:t>
                </a:r>
                <a:r>
                  <a:rPr lang="ko-KR" altLang="en-US" sz="1200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1200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policy</a:t>
                </a:r>
                <a:endParaRPr lang="ko-KR" altLang="en-US" sz="1200" b="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96C36C-F6CD-F08F-0437-B4A26E016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70" y="6011858"/>
                <a:ext cx="1266180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706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4314-5916-1D37-7E1E-E4E02079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DF52E8-B460-9FEC-90D3-3B3F636DB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Monte</a:t>
            </a:r>
            <a:r>
              <a:rPr lang="ko-KR" altLang="en-US" dirty="0"/>
              <a:t> </a:t>
            </a:r>
            <a:r>
              <a:rPr lang="en-US" altLang="ko-KR" dirty="0"/>
              <a:t>Carlo</a:t>
            </a:r>
            <a:r>
              <a:rPr lang="ko-KR" altLang="en-US" dirty="0"/>
              <a:t> 특징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B9D2BC9-0DD0-C2AF-D922-CDEDCEB6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Ⅱ-2. Monte Carlo (3/5)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90CD98-FB05-960D-A7D5-2C344C0EF1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33E52A70-1125-4B66-07C5-0791B65E5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sample-backup &amp; no</a:t>
                </a:r>
                <a:r>
                  <a:rPr kumimoji="0" lang="ko-KR" altLang="en-US" b="0" dirty="0">
                    <a:latin typeface="+mn-ea"/>
                  </a:rPr>
                  <a:t> </a:t>
                </a:r>
                <a:r>
                  <a:rPr kumimoji="0" lang="en-US" altLang="ko-KR" b="0" dirty="0">
                    <a:latin typeface="+mn-ea"/>
                  </a:rPr>
                  <a:t>bootstrapping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실제로 발생한 샘플 에피소드를 통해 </a:t>
                </a:r>
                <a:r>
                  <a:rPr kumimoji="0" lang="en-US" altLang="ko-KR" sz="1400" b="0" dirty="0">
                    <a:latin typeface="+mn-ea"/>
                  </a:rPr>
                  <a:t>Q</a:t>
                </a:r>
                <a:r>
                  <a:rPr kumimoji="0" lang="ko-KR" altLang="en-US" sz="1400" b="0" dirty="0">
                    <a:latin typeface="+mn-ea"/>
                  </a:rPr>
                  <a:t>함수의 </a:t>
                </a:r>
                <a:r>
                  <a:rPr kumimoji="0" lang="en-US" altLang="ko-KR" sz="1400" b="0" dirty="0">
                    <a:latin typeface="+mn-ea"/>
                  </a:rPr>
                  <a:t>target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value</a:t>
                </a:r>
                <a:r>
                  <a:rPr kumimoji="0" lang="ko-KR" altLang="en-US" sz="1400" b="0" dirty="0">
                    <a:latin typeface="+mn-ea"/>
                  </a:rPr>
                  <a:t>를 계산</a:t>
                </a:r>
                <a:endParaRPr kumimoji="0" lang="en-US" altLang="ko-KR" sz="1400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실제 </a:t>
                </a:r>
                <a:r>
                  <a:rPr kumimoji="0" lang="en-US" altLang="ko-KR" sz="1400" b="0" dirty="0">
                    <a:latin typeface="+mn-ea"/>
                  </a:rPr>
                  <a:t>return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 err="1">
                    <a:latin typeface="+mn-ea"/>
                  </a:rPr>
                  <a:t>G_t</a:t>
                </a:r>
                <a:r>
                  <a:rPr kumimoji="0" lang="ko-KR" altLang="en-US" sz="1400" b="0" dirty="0">
                    <a:latin typeface="+mn-ea"/>
                  </a:rPr>
                  <a:t>를 사용하기 때문에 </a:t>
                </a:r>
                <a:r>
                  <a:rPr kumimoji="0" lang="en-US" altLang="ko-KR" sz="1400" b="0" dirty="0">
                    <a:latin typeface="+mn-ea"/>
                  </a:rPr>
                  <a:t>bootstrapping </a:t>
                </a:r>
                <a:r>
                  <a:rPr kumimoji="0" lang="ko-KR" altLang="en-US" sz="1400" b="0" dirty="0">
                    <a:latin typeface="+mn-ea"/>
                  </a:rPr>
                  <a:t>없음</a:t>
                </a:r>
                <a:endParaRPr kumimoji="0" lang="en-US" altLang="ko-KR" sz="1400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0" lang="en-US" altLang="ko-KR" b="0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altLang="ko-KR" b="0" dirty="0">
                    <a:latin typeface="+mn-ea"/>
                  </a:rPr>
                  <a:t>-greedy policy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대부분 최선의 행동을 선택하지만 가끔은 임의의 행동을 선택</a:t>
                </a:r>
                <a:endParaRPr kumimoji="0" lang="en-US" altLang="ko-KR" sz="1400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33E52A70-1125-4B66-07C5-0791B65E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  <a:blipFill>
                <a:blip r:embed="rId3"/>
                <a:stretch>
                  <a:fillRect l="-263" b="-31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AA9152C6-0296-EF9B-68B6-E4FEB97280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8194599"/>
                  </p:ext>
                </p:extLst>
              </p:nvPr>
            </p:nvGraphicFramePr>
            <p:xfrm>
              <a:off x="1619329" y="3561291"/>
              <a:ext cx="6603999" cy="22250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01333">
                      <a:extLst>
                        <a:ext uri="{9D8B030D-6E8A-4147-A177-3AD203B41FA5}">
                          <a16:colId xmlns:a16="http://schemas.microsoft.com/office/drawing/2014/main" val="1053517837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2617761524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3603380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Dynamic programming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Monte Carlo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4635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환경함수 사용여부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model based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model free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7575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Q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함수 업데이트 방식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full backup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sample backup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021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bootstrapping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O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X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6145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target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value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kumimoji="0"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0"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kumimoji="0"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kumimoji="0" lang="en-US" altLang="ko-KR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ko-KR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kumimoji="0" lang="en-US" altLang="ko-KR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5660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행동 선택 방식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greedy policy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𝜖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greedy policy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10285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AA9152C6-0296-EF9B-68B6-E4FEB97280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8194599"/>
                  </p:ext>
                </p:extLst>
              </p:nvPr>
            </p:nvGraphicFramePr>
            <p:xfrm>
              <a:off x="1619329" y="3561291"/>
              <a:ext cx="6603999" cy="22250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01333">
                      <a:extLst>
                        <a:ext uri="{9D8B030D-6E8A-4147-A177-3AD203B41FA5}">
                          <a16:colId xmlns:a16="http://schemas.microsoft.com/office/drawing/2014/main" val="1053517837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2617761524"/>
                        </a:ext>
                      </a:extLst>
                    </a:gridCol>
                    <a:gridCol w="2201333">
                      <a:extLst>
                        <a:ext uri="{9D8B030D-6E8A-4147-A177-3AD203B41FA5}">
                          <a16:colId xmlns:a16="http://schemas.microsoft.com/office/drawing/2014/main" val="3603380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Dynamic programming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Monte Carlo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4635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환경함수 사용여부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model based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model free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7575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Q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함수 업데이트 방식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full backup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sample backup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021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bootstrapping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O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X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6145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target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value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401639" r="-100276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54" t="-401639" r="-554" b="-1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5660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행동 선택 방식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greedy policy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54" t="-501639" r="-554" b="-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10285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2321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A1258-6369-F650-978D-E214135E7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096868-1A15-033C-A02C-FFE4A0822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Exploitation (</a:t>
            </a:r>
            <a:r>
              <a:rPr lang="ko-KR" altLang="en-US" dirty="0"/>
              <a:t>이용</a:t>
            </a:r>
            <a:r>
              <a:rPr lang="en-US" altLang="ko-KR" dirty="0"/>
              <a:t>) vs</a:t>
            </a:r>
            <a:r>
              <a:rPr lang="ko-KR" altLang="en-US" dirty="0"/>
              <a:t> </a:t>
            </a:r>
            <a:r>
              <a:rPr lang="en-US" altLang="ko-KR" dirty="0"/>
              <a:t>Exploration (</a:t>
            </a:r>
            <a:r>
              <a:rPr lang="ko-KR" altLang="en-US" dirty="0"/>
              <a:t>탐색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002BE68-B42B-D70D-8161-24438F69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Ⅱ-2. Monte Carlo (4/5)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294C051-F288-0B51-CBB4-E10D4155B6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03FA1A44-FA84-EFF3-33F5-A30ECE924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맛집 찾기 예시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회사 근처의 </a:t>
                </a:r>
                <a:r>
                  <a:rPr kumimoji="0" lang="ko-KR" altLang="en-US" sz="1400" b="0" dirty="0" err="1">
                    <a:latin typeface="+mn-ea"/>
                  </a:rPr>
                  <a:t>식당들에는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ko-KR" altLang="en-US" sz="1400" b="0" dirty="0" err="1">
                    <a:latin typeface="+mn-ea"/>
                  </a:rPr>
                  <a:t>별점이</a:t>
                </a:r>
                <a:r>
                  <a:rPr kumimoji="0" lang="ko-KR" altLang="en-US" sz="1400" b="0" dirty="0">
                    <a:latin typeface="+mn-ea"/>
                  </a:rPr>
                  <a:t> 부여되어 있음 </a:t>
                </a:r>
                <a:r>
                  <a:rPr kumimoji="0" lang="en-US" altLang="ko-KR" sz="1400" b="0" dirty="0">
                    <a:latin typeface="+mn-ea"/>
                  </a:rPr>
                  <a:t>(</a:t>
                </a:r>
                <a:r>
                  <a:rPr kumimoji="0" lang="ko-KR" altLang="en-US" sz="1400" b="0" dirty="0">
                    <a:latin typeface="+mn-ea"/>
                  </a:rPr>
                  <a:t>가치함수</a:t>
                </a:r>
                <a:r>
                  <a:rPr kumimoji="0" lang="en-US" altLang="ko-KR" sz="1400" b="0" dirty="0">
                    <a:latin typeface="+mn-ea"/>
                  </a:rPr>
                  <a:t>)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ko-KR" sz="1400" b="0" dirty="0">
                    <a:latin typeface="+mn-ea"/>
                  </a:rPr>
                  <a:t>exploitation : </a:t>
                </a:r>
                <a:r>
                  <a:rPr kumimoji="0" lang="ko-KR" altLang="en-US" sz="1400" b="0" dirty="0" err="1">
                    <a:latin typeface="+mn-ea"/>
                  </a:rPr>
                  <a:t>별점이</a:t>
                </a:r>
                <a:r>
                  <a:rPr kumimoji="0" lang="ko-KR" altLang="en-US" sz="1400" b="0" dirty="0">
                    <a:latin typeface="+mn-ea"/>
                  </a:rPr>
                  <a:t> 높은 식당에만 방문하여 최대의 보상을 얻는 것을 추구함</a:t>
                </a:r>
                <a:endParaRPr kumimoji="0" lang="en-US" altLang="ko-KR" sz="1400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ko-KR" sz="1400" b="0" dirty="0">
                    <a:latin typeface="+mn-ea"/>
                  </a:rPr>
                  <a:t>exploration : </a:t>
                </a:r>
                <a:r>
                  <a:rPr kumimoji="0" lang="ko-KR" altLang="en-US" sz="1400" b="0" dirty="0">
                    <a:latin typeface="+mn-ea"/>
                  </a:rPr>
                  <a:t>맛이 없을 위험을 감수하고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방문한 적 없는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식당을 방문하여 새로운 정보를 획득</a:t>
                </a: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ko-KR" dirty="0">
                    <a:latin typeface="+mn-ea"/>
                  </a:rPr>
                  <a:t>-greedy policy</a:t>
                </a:r>
                <a:endParaRPr kumimoji="0" lang="en-US" altLang="ko-KR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ko-KR" sz="1400" b="0" dirty="0">
                    <a:latin typeface="+mn-ea"/>
                  </a:rPr>
                  <a:t>exploitation</a:t>
                </a:r>
                <a:r>
                  <a:rPr kumimoji="0" lang="ko-KR" altLang="en-US" sz="1400" b="0" dirty="0">
                    <a:latin typeface="+mn-ea"/>
                  </a:rPr>
                  <a:t>과 </a:t>
                </a:r>
                <a:r>
                  <a:rPr kumimoji="0" lang="en-US" altLang="ko-KR" sz="1400" b="0" dirty="0">
                    <a:latin typeface="+mn-ea"/>
                  </a:rPr>
                  <a:t>exploration </a:t>
                </a:r>
                <a:r>
                  <a:rPr kumimoji="0" lang="ko-KR" altLang="en-US" sz="1400" b="0" dirty="0">
                    <a:latin typeface="+mn-ea"/>
                  </a:rPr>
                  <a:t>사이의 </a:t>
                </a:r>
                <a:r>
                  <a:rPr kumimoji="0" lang="en-US" altLang="ko-KR" sz="1400" b="0" dirty="0">
                    <a:latin typeface="+mn-ea"/>
                  </a:rPr>
                  <a:t>trade-off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에피소드가 계속될 수록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ko-KR" altLang="en-US" sz="1400" b="0" dirty="0">
                    <a:latin typeface="+mn-ea"/>
                  </a:rPr>
                  <a:t>의 값을 낮춰 </a:t>
                </a:r>
                <a:r>
                  <a:rPr kumimoji="0" lang="en-US" altLang="ko-KR" sz="1400" b="0" dirty="0">
                    <a:latin typeface="+mn-ea"/>
                  </a:rPr>
                  <a:t>exploitation</a:t>
                </a:r>
                <a:r>
                  <a:rPr kumimoji="0" lang="ko-KR" altLang="en-US" sz="1400" b="0" dirty="0">
                    <a:latin typeface="+mn-ea"/>
                  </a:rPr>
                  <a:t>에 집중하도록 함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0" lang="en-US" altLang="ko-KR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03FA1A44-FA84-EFF3-33F5-A30ECE92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  <a:blipFill>
                <a:blip r:embed="rId3"/>
                <a:stretch>
                  <a:fillRect l="-263" b="-83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ECDA481-2CBF-3BBE-8BEB-21860ED88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8274" y="3841674"/>
            <a:ext cx="4229451" cy="26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70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FCD01-971F-C7AF-B1AB-A4E01B6EE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AFB7A9D3-3049-2A74-D2FB-13B29680A4A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MC prediction </a:t>
                </a:r>
                <a:r>
                  <a:rPr lang="ko-KR" altLang="en-US" dirty="0"/>
                  <a:t>상세 </a:t>
                </a:r>
                <a:r>
                  <a:rPr lang="en-US" altLang="ko-KR" dirty="0"/>
                  <a:t>(incremental vs constant</a:t>
                </a:r>
                <a:r>
                  <a:rPr lang="en-US" altLang="ko-KR" b="0" dirty="0"/>
                  <a:t>-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AFB7A9D3-3049-2A74-D2FB-13B29680A4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453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D711AF48-5C37-0432-DC2F-880C351A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Ⅱ-2. Monte Carlo (5/5)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C60FD30-9044-2D9B-06C1-378CD4E236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234C8D05-6B47-27EF-172D-B1F5A31A2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sz="1400" b="0" dirty="0">
                    <a:latin typeface="+mn-ea"/>
                  </a:rPr>
                  <a:t>incremental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Monte Carlo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update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altLang="ko-KR" sz="1400" b="0" dirty="0">
                    <a:latin typeface="+mn-ea"/>
                  </a:rPr>
                  <a:t>Q</a:t>
                </a:r>
                <a:r>
                  <a:rPr kumimoji="0" lang="ko-KR" altLang="en-US" sz="1400" b="0" dirty="0">
                    <a:latin typeface="+mn-ea"/>
                  </a:rPr>
                  <a:t>함수의 평균을 계산할 때 </a:t>
                </a:r>
                <a:r>
                  <a:rPr kumimoji="0" lang="en-US" altLang="ko-KR" sz="1400" b="0" dirty="0">
                    <a:latin typeface="+mn-ea"/>
                  </a:rPr>
                  <a:t>incremental</a:t>
                </a:r>
                <a:r>
                  <a:rPr kumimoji="0" lang="ko-KR" altLang="en-US" sz="1400" b="0" dirty="0">
                    <a:latin typeface="+mn-ea"/>
                  </a:rPr>
                  <a:t>하게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업데이트하는 방법</a:t>
                </a:r>
                <a:endParaRPr kumimoji="0" lang="en-US" altLang="ko-KR" sz="1400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현재의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는 과거의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ko-KR" altLang="en-US" sz="1400" b="0" i="1">
                        <a:latin typeface="Cambria Math" panose="02040503050406030204" pitchFamily="18" charset="0"/>
                      </a:rPr>
                      <m:t>들</m:t>
                    </m:r>
                  </m:oMath>
                </a14:m>
                <a:r>
                  <a:rPr kumimoji="0" lang="ko-KR" altLang="en-US" sz="1400" b="0" dirty="0">
                    <a:latin typeface="+mn-ea"/>
                  </a:rPr>
                  <a:t>과 같은 중요도를 가짐 </a:t>
                </a:r>
                <a:r>
                  <a:rPr kumimoji="0" lang="en-US" altLang="ko-KR" sz="1400" b="0" dirty="0">
                    <a:latin typeface="+mn-ea"/>
                  </a:rPr>
                  <a:t>(</a:t>
                </a:r>
                <a:r>
                  <a:rPr kumimoji="0" lang="ko-KR" altLang="en-US" sz="1400" b="0" dirty="0">
                    <a:latin typeface="+mn-ea"/>
                  </a:rPr>
                  <a:t>학습의 효과가 반영되지 않음</a:t>
                </a:r>
                <a:r>
                  <a:rPr kumimoji="0" lang="en-US" altLang="ko-KR" sz="1400" b="0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sz="1400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sz="1400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sz="1400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constant-</a:t>
                </a:r>
                <a14:m>
                  <m:oMath xmlns:m="http://schemas.openxmlformats.org/officeDocument/2006/math"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0" lang="en-US" altLang="ko-KR" sz="1400" b="0" dirty="0">
                    <a:latin typeface="+mn-ea"/>
                  </a:rPr>
                  <a:t> Policy Evaluation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고정된 값 </a:t>
                </a:r>
                <a14:m>
                  <m:oMath xmlns:m="http://schemas.openxmlformats.org/officeDocument/2006/math"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≤1, </m:t>
                        </m:r>
                        <m:r>
                          <m:rPr>
                            <m:nor/>
                          </m:rPr>
                          <a:rPr kumimoji="0" lang="en-US" altLang="ko-KR" sz="1400" b="0" i="0" dirty="0" smtClean="0">
                            <a:latin typeface="+mn-ea"/>
                          </a:rPr>
                          <m:t>step</m:t>
                        </m:r>
                        <m:r>
                          <m:rPr>
                            <m:nor/>
                          </m:rPr>
                          <a:rPr kumimoji="0" lang="en-US" altLang="ko-KR" sz="1400" b="0" i="0" dirty="0" smtClean="0">
                            <a:latin typeface="+mn-e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ko-KR" sz="1400" b="0" i="0" dirty="0" smtClean="0">
                            <a:latin typeface="+mn-ea"/>
                          </a:rPr>
                          <m:t>size</m:t>
                        </m:r>
                      </m:e>
                    </m:d>
                  </m:oMath>
                </a14:m>
                <a:r>
                  <a:rPr kumimoji="0" lang="ko-KR" altLang="en-US" sz="1400" b="0" dirty="0">
                    <a:solidFill>
                      <a:prstClr val="black"/>
                    </a:solidFill>
                    <a:latin typeface="+mn-ea"/>
                  </a:rPr>
                  <a:t>을 사용하여 </a:t>
                </a:r>
                <a:r>
                  <a:rPr kumimoji="0" lang="en-US" altLang="ko-KR" sz="1400" b="0" dirty="0">
                    <a:solidFill>
                      <a:prstClr val="black"/>
                    </a:solidFill>
                    <a:latin typeface="+mn-ea"/>
                  </a:rPr>
                  <a:t>Q</a:t>
                </a:r>
                <a:r>
                  <a:rPr kumimoji="0" lang="ko-KR" altLang="en-US" sz="1400" b="0" dirty="0">
                    <a:solidFill>
                      <a:prstClr val="black"/>
                    </a:solidFill>
                    <a:latin typeface="+mn-ea"/>
                  </a:rPr>
                  <a:t>함수를 업데이트하는 방법</a:t>
                </a:r>
                <a:endParaRPr kumimoji="0" lang="en-US" altLang="ko-KR" sz="1400" b="0" dirty="0">
                  <a:solidFill>
                    <a:prstClr val="black"/>
                  </a:solidFill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solidFill>
                      <a:prstClr val="black"/>
                    </a:solidFill>
                    <a:latin typeface="+mn-ea"/>
                  </a:rPr>
                  <a:t>현재의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solidFill>
                      <a:prstClr val="black"/>
                    </a:solidFill>
                    <a:latin typeface="+mn-ea"/>
                  </a:rPr>
                  <a:t>는 이전의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solidFill>
                      <a:prstClr val="black"/>
                    </a:solidFill>
                    <a:latin typeface="+mn-ea"/>
                  </a:rPr>
                  <a:t>보다 더 중요하게 계산됨 </a:t>
                </a:r>
                <a:r>
                  <a:rPr kumimoji="0" lang="en-US" altLang="ko-KR" sz="1400" b="0" dirty="0">
                    <a:solidFill>
                      <a:prstClr val="black"/>
                    </a:solidFill>
                    <a:latin typeface="+mn-ea"/>
                  </a:rPr>
                  <a:t>(</a:t>
                </a:r>
                <a:r>
                  <a:rPr kumimoji="0" lang="ko-KR" altLang="en-US" sz="1400" b="0" dirty="0">
                    <a:solidFill>
                      <a:prstClr val="black"/>
                    </a:solidFill>
                    <a:latin typeface="+mn-ea"/>
                  </a:rPr>
                  <a:t>학습의 효과가 반영됨</a:t>
                </a:r>
                <a:r>
                  <a:rPr kumimoji="0" lang="en-US" altLang="ko-KR" sz="1400" b="0" dirty="0">
                    <a:solidFill>
                      <a:prstClr val="black"/>
                    </a:solidFill>
                    <a:latin typeface="+mn-ea"/>
                  </a:rPr>
                  <a:t>)</a:t>
                </a:r>
                <a:endParaRPr kumimoji="0" lang="en-US" altLang="ko-KR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234C8D05-6B47-27EF-172D-B1F5A31A2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  <a:blipFill>
                <a:blip r:embed="rId4"/>
                <a:stretch>
                  <a:fillRect l="-263" b="-196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8799AF57-0F86-77F1-524A-86F7145D8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240" y="2191518"/>
            <a:ext cx="4965339" cy="5659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FCFFB-2F61-BA87-9B7A-A674A9712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240" y="2938144"/>
            <a:ext cx="3303593" cy="795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54103A-804E-3011-DB7E-638E618D8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240" y="4984652"/>
            <a:ext cx="2865426" cy="399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5E216B-0C4B-A77E-95F0-58904B645202}"/>
                  </a:ext>
                </a:extLst>
              </p:cNvPr>
              <p:cNvSpPr txBox="1"/>
              <p:nvPr/>
            </p:nvSpPr>
            <p:spPr>
              <a:xfrm>
                <a:off x="479996" y="5726545"/>
                <a:ext cx="64551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b="0" dirty="0">
                    <a:latin typeface="+mn-ea"/>
                    <a:ea typeface="+mn-ea"/>
                  </a:rPr>
                  <a:t>※ </a:t>
                </a:r>
                <a:r>
                  <a:rPr lang="ko-KR" altLang="en-US" b="0" dirty="0">
                    <a:latin typeface="+mn-ea"/>
                    <a:ea typeface="+mn-ea"/>
                  </a:rPr>
                  <a:t>위 식에 대한 다른 해석들</a:t>
                </a:r>
                <a:endParaRPr lang="en-US" altLang="ko-KR" b="0" dirty="0">
                  <a:latin typeface="+mn-ea"/>
                  <a:ea typeface="+mn-ea"/>
                </a:endParaRPr>
              </a:p>
              <a:p>
                <a:pPr algn="l"/>
                <a:r>
                  <a:rPr lang="en-US" altLang="ko-KR" b="0" dirty="0">
                    <a:latin typeface="+mn-ea"/>
                    <a:ea typeface="+mn-ea"/>
                  </a:rPr>
                  <a:t>- Q</a:t>
                </a:r>
                <a:r>
                  <a:rPr lang="ko-KR" altLang="en-US" b="0" dirty="0">
                    <a:latin typeface="+mn-ea"/>
                    <a:ea typeface="+mn-ea"/>
                  </a:rPr>
                  <a:t>함수를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𝐺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+mn-ea"/>
                    <a:ea typeface="+mn-ea"/>
                  </a:rPr>
                  <a:t>의 방향으로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</m:oMath>
                </a14:m>
                <a:r>
                  <a:rPr lang="ko-KR" altLang="en-US" b="0" dirty="0">
                    <a:latin typeface="+mn-ea"/>
                    <a:ea typeface="+mn-ea"/>
                  </a:rPr>
                  <a:t>만큼 변화시킴 </a:t>
                </a:r>
                <a:r>
                  <a:rPr lang="en-US" altLang="ko-KR" b="0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𝐺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dirty="0">
                    <a:latin typeface="+mn-ea"/>
                    <a:ea typeface="+mn-ea"/>
                  </a:rPr>
                  <a:t> : target)</a:t>
                </a:r>
              </a:p>
              <a:p>
                <a:pPr algn="l"/>
                <a:r>
                  <a:rPr lang="en-US" altLang="ko-KR" b="0" dirty="0">
                    <a:latin typeface="+mn-ea"/>
                    <a:ea typeface="+mn-ea"/>
                  </a:rPr>
                  <a:t>- Q</a:t>
                </a:r>
                <a:r>
                  <a:rPr lang="ko-KR" altLang="en-US" b="0" dirty="0">
                    <a:latin typeface="+mn-ea"/>
                    <a:ea typeface="+mn-ea"/>
                  </a:rPr>
                  <a:t>함수를 기존 </a:t>
                </a:r>
                <a:r>
                  <a:rPr lang="en-US" altLang="ko-KR" b="0" dirty="0">
                    <a:latin typeface="+mn-ea"/>
                    <a:ea typeface="+mn-ea"/>
                  </a:rPr>
                  <a:t>Q</a:t>
                </a:r>
                <a:r>
                  <a:rPr lang="ko-KR" altLang="en-US" b="0" dirty="0" err="1">
                    <a:latin typeface="+mn-ea"/>
                    <a:ea typeface="+mn-ea"/>
                  </a:rPr>
                  <a:t>함수값과</a:t>
                </a:r>
                <a:r>
                  <a:rPr lang="ko-KR" altLang="en-US" b="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𝐺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b="0" dirty="0">
                    <a:latin typeface="+mn-ea"/>
                    <a:ea typeface="+mn-ea"/>
                  </a:rPr>
                  <a:t>를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1−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</m:oMath>
                </a14:m>
                <a:r>
                  <a:rPr lang="ko-KR" altLang="en-US" b="0" dirty="0">
                    <a:latin typeface="+mn-ea"/>
                    <a:ea typeface="+mn-ea"/>
                  </a:rPr>
                  <a:t> 인 내분점으로 이동시킴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5E216B-0C4B-A77E-95F0-58904B645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96" y="5726545"/>
                <a:ext cx="6455100" cy="738664"/>
              </a:xfrm>
              <a:prstGeom prst="rect">
                <a:avLst/>
              </a:prstGeom>
              <a:blipFill>
                <a:blip r:embed="rId8"/>
                <a:stretch>
                  <a:fillRect l="-283" t="-820" b="-7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250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8C021-7CC0-9C97-3275-3B69919E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63539-12A9-A4B1-4DDA-361807BDA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Temporal</a:t>
            </a:r>
            <a:r>
              <a:rPr lang="ko-KR" altLang="en-US" dirty="0"/>
              <a:t> </a:t>
            </a:r>
            <a:r>
              <a:rPr lang="en-US" altLang="ko-KR" dirty="0"/>
              <a:t>Difference Learning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시간차 학습</a:t>
            </a:r>
            <a:r>
              <a:rPr lang="en-US" altLang="ko-KR" dirty="0"/>
              <a:t>, TD)</a:t>
            </a:r>
            <a:r>
              <a:rPr lang="ko-KR" altLang="en-US" dirty="0"/>
              <a:t> 개요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274987-7273-A6D1-0430-9F3537CC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Ⅱ-3. Temporal Difference (1/6)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D38B4BB-22F3-5912-E9A7-338B7B188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99B1312-33BF-554E-D02B-E0A34EEB9E67}"/>
              </a:ext>
            </a:extLst>
          </p:cNvPr>
          <p:cNvSpPr txBox="1">
            <a:spLocks/>
          </p:cNvSpPr>
          <p:nvPr/>
        </p:nvSpPr>
        <p:spPr>
          <a:xfrm>
            <a:off x="362309" y="904870"/>
            <a:ext cx="9270641" cy="1387226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dirty="0">
                <a:latin typeface="+mn-ea"/>
              </a:rPr>
              <a:t>dynamic programming</a:t>
            </a:r>
            <a:r>
              <a:rPr kumimoji="0" lang="ko-KR" altLang="en-US" b="0" dirty="0">
                <a:latin typeface="+mn-ea"/>
              </a:rPr>
              <a:t>과 </a:t>
            </a:r>
            <a:r>
              <a:rPr kumimoji="0" lang="en-US" altLang="ko-KR" b="0" dirty="0">
                <a:latin typeface="+mn-ea"/>
              </a:rPr>
              <a:t>monte </a:t>
            </a:r>
            <a:r>
              <a:rPr kumimoji="0" lang="en-US" altLang="ko-KR" b="0" dirty="0" err="1">
                <a:latin typeface="+mn-ea"/>
              </a:rPr>
              <a:t>carlo</a:t>
            </a:r>
            <a:r>
              <a:rPr kumimoji="0" lang="ko-KR" altLang="en-US" b="0" dirty="0">
                <a:latin typeface="+mn-ea"/>
              </a:rPr>
              <a:t>의 두 방법을 절충한 방법</a:t>
            </a:r>
            <a:endParaRPr kumimoji="0" lang="en-US" altLang="ko-KR" b="0" dirty="0">
              <a:latin typeface="+mn-ea"/>
            </a:endParaRP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b="0" dirty="0">
                <a:latin typeface="+mn-ea"/>
              </a:rPr>
              <a:t>DP</a:t>
            </a:r>
            <a:r>
              <a:rPr kumimoji="0" lang="ko-KR" altLang="en-US" sz="1400" b="0" dirty="0">
                <a:latin typeface="+mn-ea"/>
              </a:rPr>
              <a:t>에서처럼 바로 다음 스텝의 가치함수 값을 참고함 </a:t>
            </a:r>
            <a:r>
              <a:rPr kumimoji="0" lang="en-US" altLang="ko-KR" sz="1400" b="0" dirty="0">
                <a:latin typeface="+mn-ea"/>
              </a:rPr>
              <a:t>(bootstrapping)</a:t>
            </a: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b="0" dirty="0">
                <a:latin typeface="+mn-ea"/>
              </a:rPr>
              <a:t>MC</a:t>
            </a:r>
            <a:r>
              <a:rPr kumimoji="0" lang="ko-KR" altLang="en-US" sz="1400" b="0" dirty="0">
                <a:latin typeface="+mn-ea"/>
              </a:rPr>
              <a:t>에서처럼 실제 일어난 샘플을 사용함 </a:t>
            </a:r>
            <a:r>
              <a:rPr kumimoji="0" lang="en-US" altLang="ko-KR" sz="1400" b="0" dirty="0">
                <a:latin typeface="+mn-ea"/>
              </a:rPr>
              <a:t>(sample backup)</a:t>
            </a: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400" b="0" dirty="0">
                <a:latin typeface="+mn-ea"/>
              </a:rPr>
              <a:t>이를</a:t>
            </a:r>
            <a:r>
              <a:rPr kumimoji="0" lang="en-US" altLang="ko-KR" sz="1400" b="0" dirty="0">
                <a:latin typeface="+mn-ea"/>
              </a:rPr>
              <a:t> </a:t>
            </a:r>
            <a:r>
              <a:rPr kumimoji="0" lang="ko-KR" altLang="en-US" sz="1400" b="0" dirty="0">
                <a:latin typeface="+mn-ea"/>
              </a:rPr>
              <a:t>통해 </a:t>
            </a:r>
            <a:r>
              <a:rPr kumimoji="0" lang="en-US" altLang="ko-KR" sz="1400" b="0" dirty="0">
                <a:latin typeface="+mn-ea"/>
              </a:rPr>
              <a:t>DP</a:t>
            </a:r>
            <a:r>
              <a:rPr kumimoji="0" lang="ko-KR" altLang="en-US" sz="1400" b="0" dirty="0">
                <a:latin typeface="+mn-ea"/>
              </a:rPr>
              <a:t>와 </a:t>
            </a:r>
            <a:r>
              <a:rPr kumimoji="0" lang="en-US" altLang="ko-KR" sz="1400" b="0" dirty="0">
                <a:latin typeface="+mn-ea"/>
              </a:rPr>
              <a:t>MC</a:t>
            </a:r>
            <a:r>
              <a:rPr kumimoji="0" lang="ko-KR" altLang="en-US" sz="1400" b="0" dirty="0">
                <a:latin typeface="+mn-ea"/>
              </a:rPr>
              <a:t>의 장점을 모두 취하는 알고리즘</a:t>
            </a:r>
            <a:endParaRPr kumimoji="0" lang="en-US" altLang="ko-KR" b="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dirty="0">
                <a:latin typeface="+mn-ea"/>
              </a:rPr>
              <a:t>“</a:t>
            </a:r>
            <a:r>
              <a:rPr kumimoji="0" lang="ko-KR" altLang="en-US" dirty="0">
                <a:latin typeface="+mn-ea"/>
              </a:rPr>
              <a:t>강화학습에서 가장 핵심적이고 중요한 아이디어</a:t>
            </a:r>
            <a:r>
              <a:rPr kumimoji="0" lang="en-US" altLang="ko-KR" dirty="0">
                <a:latin typeface="+mn-ea"/>
              </a:rPr>
              <a:t>”</a:t>
            </a:r>
            <a:r>
              <a:rPr kumimoji="0" lang="ko-KR" altLang="en-US" b="0" dirty="0">
                <a:latin typeface="+mn-ea"/>
              </a:rPr>
              <a:t> </a:t>
            </a:r>
            <a:r>
              <a:rPr kumimoji="0" lang="en-US" altLang="ko-KR" b="0" dirty="0">
                <a:latin typeface="+mn-ea"/>
              </a:rPr>
              <a:t>by Sutton</a:t>
            </a: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400" b="0" dirty="0">
                <a:latin typeface="+mn-ea"/>
              </a:rPr>
              <a:t>이후에 나오는 강화학습 알고리즘은 거의 모두 </a:t>
            </a:r>
            <a:r>
              <a:rPr kumimoji="0" lang="en-US" altLang="ko-KR" sz="1400" b="0" dirty="0">
                <a:latin typeface="+mn-ea"/>
              </a:rPr>
              <a:t>TD</a:t>
            </a:r>
            <a:r>
              <a:rPr kumimoji="0" lang="ko-KR" altLang="en-US" sz="1400" b="0" dirty="0">
                <a:latin typeface="+mn-ea"/>
              </a:rPr>
              <a:t>의 일종이라고 볼 수 있음</a:t>
            </a:r>
            <a:r>
              <a:rPr kumimoji="0" lang="en-US" altLang="ko-KR" sz="1400" b="0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40385A-5B41-5928-E71C-49D933FF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379" y="3211032"/>
            <a:ext cx="3943900" cy="23244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591E80-3236-C45A-7FDE-8FE024C1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004" y="5765974"/>
            <a:ext cx="6848650" cy="688418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BFB8254-1DD7-7817-5BF8-6A0347F21C93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5837382" y="2522614"/>
            <a:ext cx="2508272" cy="3587569"/>
          </a:xfrm>
          <a:prstGeom prst="bentConnector4">
            <a:avLst>
              <a:gd name="adj1" fmla="val -9114"/>
              <a:gd name="adj2" fmla="val 1001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AD4846-C3CC-0E59-4B22-6D92198BFF06}"/>
              </a:ext>
            </a:extLst>
          </p:cNvPr>
          <p:cNvSpPr txBox="1"/>
          <p:nvPr/>
        </p:nvSpPr>
        <p:spPr>
          <a:xfrm>
            <a:off x="6769955" y="3663192"/>
            <a:ext cx="15663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파란 점 </a:t>
            </a:r>
            <a:r>
              <a:rPr lang="en-US" altLang="ko-KR" b="0" dirty="0">
                <a:latin typeface="+mn-ea"/>
                <a:ea typeface="+mn-ea"/>
              </a:rPr>
              <a:t>: state</a:t>
            </a:r>
          </a:p>
          <a:p>
            <a:pPr algn="l"/>
            <a:r>
              <a:rPr lang="ko-KR" altLang="en-US" b="0" dirty="0">
                <a:latin typeface="+mn-ea"/>
                <a:ea typeface="+mn-ea"/>
              </a:rPr>
              <a:t>검은 점 </a:t>
            </a:r>
            <a:r>
              <a:rPr lang="en-US" altLang="ko-KR" b="0" dirty="0">
                <a:latin typeface="+mn-ea"/>
                <a:ea typeface="+mn-ea"/>
              </a:rPr>
              <a:t>: action</a:t>
            </a:r>
          </a:p>
          <a:p>
            <a:pPr algn="l"/>
            <a:r>
              <a:rPr lang="en-US" altLang="ko-KR" b="0" dirty="0">
                <a:latin typeface="+mn-ea"/>
                <a:ea typeface="+mn-ea"/>
              </a:rPr>
              <a:t>T : terminal</a:t>
            </a:r>
            <a:r>
              <a:rPr lang="ko-KR" altLang="en-US" b="0" dirty="0">
                <a:latin typeface="+mn-ea"/>
                <a:ea typeface="+mn-ea"/>
              </a:rPr>
              <a:t> </a:t>
            </a:r>
            <a:r>
              <a:rPr lang="en-US" altLang="ko-KR" b="0" dirty="0">
                <a:latin typeface="+mn-ea"/>
                <a:ea typeface="+mn-ea"/>
              </a:rPr>
              <a:t>state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315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0A6F44-18B5-18ED-5E11-8D8722A70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9904" y="1407161"/>
            <a:ext cx="5643476" cy="419702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Ⅰ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강화학습 기초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16EF7B-61A7-BDC4-6C6B-FF09DB80E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4235" y="2132856"/>
            <a:ext cx="5479145" cy="33179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>
                <a:latin typeface="+mn-ea"/>
                <a:ea typeface="+mn-ea"/>
              </a:rPr>
              <a:t>강화학습 개요</a:t>
            </a:r>
            <a:endParaRPr lang="en-US" altLang="ko-KR" sz="18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MDP(Markov decision process)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latin typeface="+mn-ea"/>
                <a:ea typeface="+mn-ea"/>
              </a:rPr>
              <a:t>가치함수</a:t>
            </a:r>
            <a:endParaRPr lang="en-US" altLang="ko-KR" sz="18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1800" dirty="0" err="1">
                <a:latin typeface="+mn-ea"/>
                <a:ea typeface="+mn-ea"/>
              </a:rPr>
              <a:t>벨만방정식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1761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CFE17-A27D-E895-00F5-321216458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0192E9-6CFB-7CAB-D467-4775247DF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TD</a:t>
            </a:r>
            <a:r>
              <a:rPr lang="ko-KR" altLang="en-US" dirty="0"/>
              <a:t>의 특징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9705964-F331-D67A-EFAB-2AFE9D95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Ⅱ-3. Temporal Difference (2/6)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8A3BA95-35E4-1114-0740-E12B1B8B67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3BB92FA-48F3-5260-D252-4978021F0F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308810"/>
                  </p:ext>
                </p:extLst>
              </p:nvPr>
            </p:nvGraphicFramePr>
            <p:xfrm>
              <a:off x="485485" y="2818341"/>
              <a:ext cx="8811492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02873">
                      <a:extLst>
                        <a:ext uri="{9D8B030D-6E8A-4147-A177-3AD203B41FA5}">
                          <a16:colId xmlns:a16="http://schemas.microsoft.com/office/drawing/2014/main" val="1053517837"/>
                        </a:ext>
                      </a:extLst>
                    </a:gridCol>
                    <a:gridCol w="2202873">
                      <a:extLst>
                        <a:ext uri="{9D8B030D-6E8A-4147-A177-3AD203B41FA5}">
                          <a16:colId xmlns:a16="http://schemas.microsoft.com/office/drawing/2014/main" val="2617761524"/>
                        </a:ext>
                      </a:extLst>
                    </a:gridCol>
                    <a:gridCol w="2202873">
                      <a:extLst>
                        <a:ext uri="{9D8B030D-6E8A-4147-A177-3AD203B41FA5}">
                          <a16:colId xmlns:a16="http://schemas.microsoft.com/office/drawing/2014/main" val="3603380451"/>
                        </a:ext>
                      </a:extLst>
                    </a:gridCol>
                    <a:gridCol w="2202873">
                      <a:extLst>
                        <a:ext uri="{9D8B030D-6E8A-4147-A177-3AD203B41FA5}">
                          <a16:colId xmlns:a16="http://schemas.microsoft.com/office/drawing/2014/main" val="15432804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Dynamic programming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Monte Carlo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Temporal Difference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4635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환경함수 사용여부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model based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model free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model</a:t>
                          </a:r>
                          <a:r>
                            <a:rPr lang="ko-KR" altLang="en-US" sz="1400" b="1" dirty="0"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free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7502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Q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함수 업데이트 방식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full backup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sample backup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sample</a:t>
                          </a:r>
                          <a:r>
                            <a:rPr lang="ko-KR" altLang="en-US" sz="1400" b="1" dirty="0"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backup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021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bootstrapping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O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X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O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6145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target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value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kumimoji="0"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0"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kumimoji="0"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kumimoji="0"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1" dirty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kumimoji="0"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0"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kumimoji="0" lang="en-US" altLang="ko-KR" sz="1400" b="1" i="1" dirty="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d>
                                  <m:dPr>
                                    <m:ctrlPr>
                                      <a:rPr kumimoji="0"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kumimoji="0" lang="en-US" altLang="ko-KR" sz="1400" b="1" i="1" dirty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5660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행동 선택 방식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greedy policy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𝝐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greedy policy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𝝐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greedy policy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1028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학습 속도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느림 </a:t>
                          </a: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: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ko-KR" sz="1400" i="1" dirty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400" i="1" dirty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i="1" dirty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altLang="ko-KR" sz="1400" i="1" dirty="0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느림 </a:t>
                          </a: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: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ko-KR" sz="1400" i="1" dirty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dirty="0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𝑇</m:t>
                                  </m:r>
                                </m:e>
                              </m:d>
                            </m:oMath>
                          </a14:m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빠름</a:t>
                          </a:r>
                          <a:endParaRPr lang="en-US" altLang="ko-KR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078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3BB92FA-48F3-5260-D252-4978021F0F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0308810"/>
                  </p:ext>
                </p:extLst>
              </p:nvPr>
            </p:nvGraphicFramePr>
            <p:xfrm>
              <a:off x="485485" y="2818341"/>
              <a:ext cx="8811492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02873">
                      <a:extLst>
                        <a:ext uri="{9D8B030D-6E8A-4147-A177-3AD203B41FA5}">
                          <a16:colId xmlns:a16="http://schemas.microsoft.com/office/drawing/2014/main" val="1053517837"/>
                        </a:ext>
                      </a:extLst>
                    </a:gridCol>
                    <a:gridCol w="2202873">
                      <a:extLst>
                        <a:ext uri="{9D8B030D-6E8A-4147-A177-3AD203B41FA5}">
                          <a16:colId xmlns:a16="http://schemas.microsoft.com/office/drawing/2014/main" val="2617761524"/>
                        </a:ext>
                      </a:extLst>
                    </a:gridCol>
                    <a:gridCol w="2202873">
                      <a:extLst>
                        <a:ext uri="{9D8B030D-6E8A-4147-A177-3AD203B41FA5}">
                          <a16:colId xmlns:a16="http://schemas.microsoft.com/office/drawing/2014/main" val="3603380451"/>
                        </a:ext>
                      </a:extLst>
                    </a:gridCol>
                    <a:gridCol w="2202873">
                      <a:extLst>
                        <a:ext uri="{9D8B030D-6E8A-4147-A177-3AD203B41FA5}">
                          <a16:colId xmlns:a16="http://schemas.microsoft.com/office/drawing/2014/main" val="15432804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Dynamic programming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Monte Carlo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Temporal Difference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4635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환경함수 사용여부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model based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model free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model</a:t>
                          </a:r>
                          <a:r>
                            <a:rPr lang="ko-KR" altLang="en-US" sz="1400" b="1" dirty="0"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free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7502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Q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함수 업데이트 방식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full backup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sample backup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sample</a:t>
                          </a:r>
                          <a:r>
                            <a:rPr lang="ko-KR" altLang="en-US" sz="1400" b="1" dirty="0"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backup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021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bootstrapping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O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X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latin typeface="+mn-ea"/>
                              <a:ea typeface="+mn-ea"/>
                            </a:rPr>
                            <a:t>O</a:t>
                          </a:r>
                          <a:endParaRPr lang="ko-KR" altLang="en-US" sz="1400" b="1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6145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target</a:t>
                          </a: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 </a:t>
                          </a: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value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76" t="-401639" r="-200000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31" t="-401639" r="-100554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401639" r="-276" b="-2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5660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행동 선택 방식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dirty="0">
                              <a:latin typeface="+mn-ea"/>
                              <a:ea typeface="+mn-ea"/>
                            </a:rPr>
                            <a:t>greedy policy</a:t>
                          </a:r>
                          <a:endParaRPr lang="ko-KR" altLang="en-US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31" t="-501639" r="-10055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501639" r="-276" b="-1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1028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학습 속도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76" t="-601639" r="-200000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31" t="-601639" r="-100554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dirty="0">
                              <a:latin typeface="+mn-ea"/>
                              <a:ea typeface="+mn-ea"/>
                            </a:rPr>
                            <a:t>빠름</a:t>
                          </a:r>
                          <a:endParaRPr lang="en-US" altLang="ko-KR" sz="1400" dirty="0">
                            <a:latin typeface="+mn-ea"/>
                            <a:ea typeface="+mn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0789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6CA6EDCB-86BC-8737-5DC6-A0AA1C37472E}"/>
              </a:ext>
            </a:extLst>
          </p:cNvPr>
          <p:cNvSpPr txBox="1">
            <a:spLocks/>
          </p:cNvSpPr>
          <p:nvPr/>
        </p:nvSpPr>
        <p:spPr>
          <a:xfrm>
            <a:off x="362309" y="904870"/>
            <a:ext cx="9270641" cy="1387226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dirty="0">
                <a:latin typeface="+mn-ea"/>
              </a:rPr>
              <a:t>DP</a:t>
            </a:r>
            <a:r>
              <a:rPr kumimoji="0" lang="ko-KR" altLang="en-US" b="0" dirty="0">
                <a:latin typeface="+mn-ea"/>
              </a:rPr>
              <a:t>에 비해 </a:t>
            </a:r>
            <a:r>
              <a:rPr kumimoji="0" lang="en-US" altLang="ko-KR" b="0" dirty="0">
                <a:latin typeface="+mn-ea"/>
              </a:rPr>
              <a:t>transition dynamics</a:t>
            </a:r>
            <a:r>
              <a:rPr kumimoji="0" lang="ko-KR" altLang="en-US" b="0" dirty="0">
                <a:latin typeface="+mn-ea"/>
              </a:rPr>
              <a:t>를 모르는 상태에서도 구현 가능 </a:t>
            </a:r>
            <a:r>
              <a:rPr kumimoji="0" lang="en-US" altLang="ko-KR" b="0" dirty="0">
                <a:latin typeface="+mn-ea"/>
              </a:rPr>
              <a:t>(model free)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dirty="0">
                <a:latin typeface="+mn-ea"/>
              </a:rPr>
              <a:t>MC</a:t>
            </a:r>
            <a:r>
              <a:rPr kumimoji="0" lang="ko-KR" altLang="en-US" b="0" dirty="0">
                <a:latin typeface="+mn-ea"/>
              </a:rPr>
              <a:t>에 비해 에피소드가 끝나지 않고도 학습 가능</a:t>
            </a:r>
            <a:endParaRPr kumimoji="0" lang="en-US" altLang="ko-KR" b="0" dirty="0">
              <a:latin typeface="+mn-ea"/>
            </a:endParaRP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400" b="0" dirty="0">
                <a:latin typeface="+mn-ea"/>
              </a:rPr>
              <a:t>끝나지 않는 문제 </a:t>
            </a:r>
            <a:r>
              <a:rPr kumimoji="0" lang="en-US" altLang="ko-KR" sz="1400" b="0" dirty="0">
                <a:latin typeface="+mn-ea"/>
              </a:rPr>
              <a:t>(non-episodic task)</a:t>
            </a:r>
            <a:r>
              <a:rPr kumimoji="0" lang="ko-KR" altLang="en-US" sz="1400" b="0" dirty="0">
                <a:latin typeface="+mn-ea"/>
              </a:rPr>
              <a:t>에는 </a:t>
            </a:r>
            <a:r>
              <a:rPr kumimoji="0" lang="en-US" altLang="ko-KR" sz="1400" b="0" dirty="0">
                <a:latin typeface="+mn-ea"/>
              </a:rPr>
              <a:t>MC</a:t>
            </a:r>
            <a:r>
              <a:rPr kumimoji="0" lang="ko-KR" altLang="en-US" sz="1400" b="0" dirty="0">
                <a:latin typeface="+mn-ea"/>
              </a:rPr>
              <a:t>를 적용할 수 없지만 </a:t>
            </a:r>
            <a:r>
              <a:rPr kumimoji="0" lang="en-US" altLang="ko-KR" sz="1400" b="0" dirty="0">
                <a:latin typeface="+mn-ea"/>
              </a:rPr>
              <a:t>TD</a:t>
            </a:r>
            <a:r>
              <a:rPr kumimoji="0" lang="ko-KR" altLang="en-US" sz="1400" b="0" dirty="0">
                <a:latin typeface="+mn-ea"/>
              </a:rPr>
              <a:t>는 적용할 수 있음 → 서부발전 문제</a:t>
            </a:r>
            <a:endParaRPr kumimoji="0" lang="en-US" altLang="ko-KR" sz="1400" b="0" dirty="0">
              <a:latin typeface="+mn-ea"/>
            </a:endParaRP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b="0" dirty="0">
                <a:latin typeface="+mn-ea"/>
              </a:rPr>
              <a:t>discounted sum</a:t>
            </a:r>
            <a:r>
              <a:rPr kumimoji="0" lang="ko-KR" altLang="en-US" sz="1400" b="0" dirty="0">
                <a:latin typeface="+mn-ea"/>
              </a:rPr>
              <a:t>을 계산하지 않고도 학습할 수 있음</a:t>
            </a:r>
            <a:endParaRPr kumimoji="0" lang="en-US" altLang="ko-KR" b="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C66DA-658C-C40E-8ACA-D5C1039BF825}"/>
              </a:ext>
            </a:extLst>
          </p:cNvPr>
          <p:cNvSpPr txBox="1"/>
          <p:nvPr/>
        </p:nvSpPr>
        <p:spPr>
          <a:xfrm>
            <a:off x="5902029" y="5548941"/>
            <a:ext cx="341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※ S</a:t>
            </a:r>
            <a:r>
              <a:rPr lang="ko-KR" altLang="en-US" b="0" dirty="0">
                <a:latin typeface="+mn-ea"/>
                <a:ea typeface="+mn-ea"/>
              </a:rPr>
              <a:t> </a:t>
            </a:r>
            <a:r>
              <a:rPr lang="en-US" altLang="ko-KR" b="0" dirty="0">
                <a:latin typeface="+mn-ea"/>
                <a:ea typeface="+mn-ea"/>
              </a:rPr>
              <a:t>:</a:t>
            </a:r>
            <a:r>
              <a:rPr lang="ko-KR" altLang="en-US" b="0" dirty="0">
                <a:latin typeface="+mn-ea"/>
                <a:ea typeface="+mn-ea"/>
              </a:rPr>
              <a:t> </a:t>
            </a:r>
            <a:r>
              <a:rPr lang="en-US" altLang="ko-KR" b="0" dirty="0">
                <a:latin typeface="+mn-ea"/>
                <a:ea typeface="+mn-ea"/>
              </a:rPr>
              <a:t>state</a:t>
            </a:r>
            <a:r>
              <a:rPr lang="ko-KR" altLang="en-US" b="0" dirty="0">
                <a:latin typeface="+mn-ea"/>
                <a:ea typeface="+mn-ea"/>
              </a:rPr>
              <a:t> </a:t>
            </a:r>
            <a:r>
              <a:rPr lang="en-US" altLang="ko-KR" b="0" dirty="0">
                <a:latin typeface="+mn-ea"/>
                <a:ea typeface="+mn-ea"/>
              </a:rPr>
              <a:t>space</a:t>
            </a:r>
            <a:r>
              <a:rPr lang="ko-KR" altLang="en-US" b="0" dirty="0">
                <a:latin typeface="+mn-ea"/>
                <a:ea typeface="+mn-ea"/>
              </a:rPr>
              <a:t> 크기</a:t>
            </a:r>
            <a:r>
              <a:rPr lang="en-US" altLang="ko-KR" b="0" dirty="0">
                <a:latin typeface="+mn-ea"/>
                <a:ea typeface="+mn-ea"/>
              </a:rPr>
              <a:t>, T : episode </a:t>
            </a:r>
            <a:r>
              <a:rPr lang="ko-KR" altLang="en-US" b="0" dirty="0">
                <a:latin typeface="+mn-ea"/>
                <a:ea typeface="+mn-ea"/>
              </a:rPr>
              <a:t>길이</a:t>
            </a:r>
          </a:p>
        </p:txBody>
      </p:sp>
    </p:spTree>
    <p:extLst>
      <p:ext uri="{BB962C8B-B14F-4D97-AF65-F5344CB8AC3E}">
        <p14:creationId xmlns:p14="http://schemas.microsoft.com/office/powerpoint/2010/main" val="892048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D2456-31BB-8506-7BD6-3BC9C97E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ACE03-D8CA-E1CC-D12E-2A25B0DB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TD</a:t>
            </a:r>
            <a:r>
              <a:rPr lang="ko-KR" altLang="en-US" dirty="0"/>
              <a:t> </a:t>
            </a:r>
            <a:r>
              <a:rPr lang="en-US" altLang="ko-KR" dirty="0"/>
              <a:t>prediction (</a:t>
            </a:r>
            <a:r>
              <a:rPr lang="ko-KR" altLang="en-US" dirty="0"/>
              <a:t>정책평가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7B12F8E-59D5-1ED8-032A-E66F87E9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Ⅱ-3. Temporal Difference (3/6)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18EB25-6442-55DD-5618-248033CA0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5">
                <a:extLst>
                  <a:ext uri="{FF2B5EF4-FFF2-40B4-BE49-F238E27FC236}">
                    <a16:creationId xmlns:a16="http://schemas.microsoft.com/office/drawing/2014/main" id="{0D8E9978-310B-560B-4541-5812CD660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MC prediction</a:t>
                </a:r>
                <a:r>
                  <a:rPr kumimoji="0" lang="ko-KR" altLang="en-US" b="0" dirty="0">
                    <a:latin typeface="+mn-ea"/>
                  </a:rPr>
                  <a:t> </a:t>
                </a:r>
                <a:r>
                  <a:rPr kumimoji="0" lang="en-US" altLang="ko-KR" b="0" dirty="0">
                    <a:latin typeface="+mn-ea"/>
                  </a:rPr>
                  <a:t>(constant-</a:t>
                </a:r>
                <a14:m>
                  <m:oMath xmlns:m="http://schemas.openxmlformats.org/officeDocument/2006/math"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0" lang="en-US" altLang="ko-KR" b="0" dirty="0">
                    <a:latin typeface="+mn-ea"/>
                  </a:rPr>
                  <a:t>) : </a:t>
                </a:r>
                <a:r>
                  <a:rPr kumimoji="0" lang="en-US" altLang="ko-KR" sz="1400" b="0" dirty="0">
                    <a:latin typeface="+mn-ea"/>
                  </a:rPr>
                  <a:t>target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value</a:t>
                </a:r>
                <a:r>
                  <a:rPr kumimoji="0" lang="ko-KR" altLang="en-US" sz="1400" b="0" dirty="0">
                    <a:latin typeface="+mn-ea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로 두어 </a:t>
                </a:r>
                <a:r>
                  <a:rPr kumimoji="0" lang="ko-KR" altLang="en-US" b="0" dirty="0">
                    <a:latin typeface="+mn-ea"/>
                  </a:rPr>
                  <a:t>가치</a:t>
                </a:r>
                <a:r>
                  <a:rPr kumimoji="0" lang="ko-KR" altLang="en-US" sz="1400" b="0" dirty="0">
                    <a:latin typeface="+mn-ea"/>
                  </a:rPr>
                  <a:t>함수를 업데이트</a:t>
                </a: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TD prediction : target</a:t>
                </a:r>
                <a:r>
                  <a:rPr kumimoji="0" lang="ko-KR" altLang="en-US" b="0" dirty="0">
                    <a:latin typeface="+mn-ea"/>
                  </a:rPr>
                  <a:t> </a:t>
                </a:r>
                <a:r>
                  <a:rPr kumimoji="0" lang="en-US" altLang="ko-KR" b="0" dirty="0">
                    <a:latin typeface="+mn-ea"/>
                  </a:rPr>
                  <a:t>value</a:t>
                </a:r>
                <a:r>
                  <a:rPr kumimoji="0" lang="ko-KR" altLang="en-US" b="0" dirty="0">
                    <a:latin typeface="+mn-ea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0" lang="en-US" altLang="ko-KR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ko-KR" altLang="en-US" b="0" dirty="0">
                    <a:latin typeface="+mn-ea"/>
                  </a:rPr>
                  <a:t>로 두어 가치함수를 업데이트</a:t>
                </a: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Q</a:t>
                </a:r>
                <a:r>
                  <a:rPr kumimoji="0" lang="ko-KR" altLang="en-US" b="0" dirty="0">
                    <a:latin typeface="+mn-ea"/>
                  </a:rPr>
                  <a:t>함수 버전의 </a:t>
                </a:r>
                <a:r>
                  <a:rPr kumimoji="0" lang="en-US" altLang="ko-KR" b="0" dirty="0">
                    <a:latin typeface="+mn-ea"/>
                  </a:rPr>
                  <a:t>TD prediction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5">
                <a:extLst>
                  <a:ext uri="{FF2B5EF4-FFF2-40B4-BE49-F238E27FC236}">
                    <a16:creationId xmlns:a16="http://schemas.microsoft.com/office/drawing/2014/main" id="{0D8E9978-310B-560B-4541-5812CD660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  <a:blipFill>
                <a:blip r:embed="rId3"/>
                <a:stretch>
                  <a:fillRect l="-263" b="-6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348336E8-4535-20FC-5009-B1DC5A8FA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59" y="1293354"/>
            <a:ext cx="2741161" cy="419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34AD9A-3149-D49F-A3D1-90251A1A0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40" y="2390713"/>
            <a:ext cx="3940420" cy="4197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0E685A-F306-9259-99E1-26472A3C5D9B}"/>
              </a:ext>
            </a:extLst>
          </p:cNvPr>
          <p:cNvSpPr txBox="1"/>
          <p:nvPr/>
        </p:nvSpPr>
        <p:spPr>
          <a:xfrm>
            <a:off x="362309" y="4746874"/>
            <a:ext cx="3234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latin typeface="+mn-ea"/>
                <a:ea typeface="+mn-ea"/>
              </a:rPr>
              <a:t>※ </a:t>
            </a:r>
            <a:r>
              <a:rPr kumimoji="0" lang="en-US" altLang="ko-KR" b="0" dirty="0">
                <a:latin typeface="+mn-ea"/>
                <a:ea typeface="+mn-ea"/>
              </a:rPr>
              <a:t>target</a:t>
            </a:r>
            <a:r>
              <a:rPr kumimoji="0" lang="ko-KR" altLang="en-US" b="0" dirty="0">
                <a:latin typeface="+mn-ea"/>
                <a:ea typeface="+mn-ea"/>
              </a:rPr>
              <a:t>을 위와 같이 둘 수 있는 이유 </a:t>
            </a:r>
            <a:endParaRPr lang="en-US" altLang="ko-KR" b="0" dirty="0"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F4DAFB-487A-CC82-6714-D55DAB179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59" y="5238993"/>
            <a:ext cx="3486637" cy="10002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F1E33B-431A-6883-71E9-E753CDF4A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760" y="5238993"/>
            <a:ext cx="4896533" cy="943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8486F4-8AFC-5396-C9E0-B181A9DD5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59" y="3386625"/>
            <a:ext cx="4756417" cy="4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9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7CE75-E0CB-1C89-856A-14F28530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918CFC-C170-5B70-B368-196D72169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SARSA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503B247-B79A-0E5B-2294-1CE7C905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Ⅱ-3. Temporal Difference (4/6)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91BA5F3-11BE-4A4E-D1AA-77A7E1193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5">
                <a:extLst>
                  <a:ext uri="{FF2B5EF4-FFF2-40B4-BE49-F238E27FC236}">
                    <a16:creationId xmlns:a16="http://schemas.microsoft.com/office/drawing/2014/main" id="{02D1A9F3-659B-A326-BB25-7DAF833AC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정책평가 </a:t>
                </a:r>
                <a:r>
                  <a:rPr kumimoji="0" lang="en-US" altLang="ko-KR" b="0" dirty="0">
                    <a:latin typeface="+mn-ea"/>
                  </a:rPr>
                  <a:t>: Q</a:t>
                </a:r>
                <a:r>
                  <a:rPr kumimoji="0" lang="ko-KR" altLang="en-US" b="0" dirty="0">
                    <a:latin typeface="+mn-ea"/>
                  </a:rPr>
                  <a:t>함수에 대한</a:t>
                </a:r>
                <a:r>
                  <a:rPr kumimoji="0" lang="en-US" altLang="ko-KR" b="0" dirty="0">
                    <a:latin typeface="+mn-ea"/>
                  </a:rPr>
                  <a:t> TD prediction</a:t>
                </a:r>
              </a:p>
              <a:p>
                <a:pPr>
                  <a:lnSpc>
                    <a:spcPct val="150000"/>
                  </a:lnSpc>
                </a:pP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수집가능한 모든 </a:t>
                </a:r>
                <a:r>
                  <a:rPr kumimoji="0" lang="en-US" altLang="ko-KR" sz="1400" b="0" dirty="0">
                    <a:latin typeface="+mn-ea"/>
                  </a:rPr>
                  <a:t>tuple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ko-KR" sz="1400" b="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ko-K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US" altLang="ko-KR" sz="1400" b="0" dirty="0">
                    <a:latin typeface="+mn-ea"/>
                  </a:rPr>
                  <a:t>)</a:t>
                </a:r>
                <a:r>
                  <a:rPr kumimoji="0" lang="ko-KR" altLang="en-US" sz="1400" b="0" dirty="0">
                    <a:latin typeface="+mn-ea"/>
                  </a:rPr>
                  <a:t>에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대하여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위의 </a:t>
                </a:r>
                <a:r>
                  <a:rPr kumimoji="0" lang="en-US" altLang="ko-KR" sz="1400" b="0" dirty="0">
                    <a:latin typeface="+mn-ea"/>
                  </a:rPr>
                  <a:t>TD prediction</a:t>
                </a:r>
                <a:r>
                  <a:rPr kumimoji="0" lang="ko-KR" altLang="en-US" sz="1400" b="0" dirty="0">
                    <a:latin typeface="+mn-ea"/>
                  </a:rPr>
                  <a:t>을 수행</a:t>
                </a: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정책개선 </a:t>
                </a:r>
                <a:r>
                  <a:rPr kumimoji="0" lang="en-US" altLang="ko-KR" b="0" dirty="0">
                    <a:latin typeface="+mn-ea"/>
                  </a:rPr>
                  <a:t>: </a:t>
                </a:r>
                <a:r>
                  <a:rPr kumimoji="0" lang="ko-KR" altLang="en-US" b="0" dirty="0">
                    <a:latin typeface="+mn-ea"/>
                  </a:rPr>
                  <a:t>두 번의</a:t>
                </a:r>
                <a:r>
                  <a:rPr kumimoji="0" lang="en-US" altLang="ko-KR" b="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0"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0" lang="en-US" altLang="ko-KR" b="0" dirty="0">
                    <a:latin typeface="+mn-ea"/>
                  </a:rPr>
                  <a:t>greedy</a:t>
                </a:r>
                <a:r>
                  <a:rPr kumimoji="0" lang="ko-KR" altLang="en-US" b="0" dirty="0">
                    <a:latin typeface="+mn-ea"/>
                  </a:rPr>
                  <a:t> 적용 </a:t>
                </a:r>
                <a:r>
                  <a:rPr kumimoji="0" lang="en-US" altLang="ko-KR" b="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altLang="ko-KR" b="0" dirty="0">
                    <a:latin typeface="+mn-ea"/>
                  </a:rPr>
                  <a:t> </a:t>
                </a:r>
                <a:r>
                  <a:rPr kumimoji="0" lang="ko-KR" altLang="en-US" b="0" dirty="0">
                    <a:latin typeface="+mn-ea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US" altLang="ko-KR" b="0" dirty="0">
                    <a:latin typeface="+mn-ea"/>
                  </a:rPr>
                  <a:t> </a:t>
                </a:r>
                <a:r>
                  <a:rPr kumimoji="0" lang="ko-KR" altLang="en-US" b="0" dirty="0">
                    <a:latin typeface="+mn-ea"/>
                  </a:rPr>
                  <a:t>선택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ko-KR" altLang="en-US" sz="1400" b="0" dirty="0" err="1">
                    <a:latin typeface="+mn-ea"/>
                  </a:rPr>
                  <a:t>선택시</a:t>
                </a:r>
                <a:r>
                  <a:rPr kumimoji="0" lang="ko-KR" altLang="en-US" sz="1400" b="0" dirty="0">
                    <a:latin typeface="+mn-ea"/>
                  </a:rPr>
                  <a:t> 기존의 정책에 따라 선택하므로 </a:t>
                </a:r>
                <a:r>
                  <a:rPr kumimoji="0" lang="en-US" altLang="ko-KR" sz="1400" b="0" dirty="0">
                    <a:latin typeface="+mn-ea"/>
                  </a:rPr>
                  <a:t>on-policy</a:t>
                </a:r>
                <a:endParaRPr kumimoji="0" lang="en-US" altLang="ko-KR" b="0" dirty="0">
                  <a:latin typeface="+mn-ea"/>
                </a:endParaRPr>
              </a:p>
            </p:txBody>
          </p:sp>
        </mc:Choice>
        <mc:Fallback>
          <p:sp>
            <p:nvSpPr>
              <p:cNvPr id="3" name="텍스트 개체 틀 5">
                <a:extLst>
                  <a:ext uri="{FF2B5EF4-FFF2-40B4-BE49-F238E27FC236}">
                    <a16:creationId xmlns:a16="http://schemas.microsoft.com/office/drawing/2014/main" id="{02D1A9F3-659B-A326-BB25-7DAF833A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  <a:blipFill>
                <a:blip r:embed="rId3"/>
                <a:stretch>
                  <a:fillRect l="-263" b="-28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72863825-F16C-6F91-8FDE-A55E6946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020" y="3129334"/>
            <a:ext cx="7116618" cy="31558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EAA598-E4BA-1D44-C007-8098CFBE0FAC}"/>
              </a:ext>
            </a:extLst>
          </p:cNvPr>
          <p:cNvSpPr txBox="1"/>
          <p:nvPr/>
        </p:nvSpPr>
        <p:spPr>
          <a:xfrm>
            <a:off x="8542980" y="5568566"/>
            <a:ext cx="950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dirty="0">
                <a:latin typeface="+mn-ea"/>
                <a:ea typeface="+mn-ea"/>
              </a:rPr>
              <a:t>정책평가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A81A3C-7F30-EBB7-85F0-E03A72042951}"/>
              </a:ext>
            </a:extLst>
          </p:cNvPr>
          <p:cNvSpPr txBox="1"/>
          <p:nvPr/>
        </p:nvSpPr>
        <p:spPr>
          <a:xfrm>
            <a:off x="8549777" y="5230475"/>
            <a:ext cx="950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dirty="0">
                <a:latin typeface="+mn-ea"/>
                <a:ea typeface="+mn-ea"/>
              </a:rPr>
              <a:t>정책개선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35A841-449F-5C9F-FD5E-92F73366C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56" y="1248154"/>
            <a:ext cx="4756417" cy="4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4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3792E-6380-02AD-CF11-763F0CC97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76A3F4-1580-49E8-5E74-7E50374D7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Q-learning (Watkins, 1989)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CB8EA7E-846A-DE61-2059-32D80C17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Ⅱ-3. Temporal Difference (5/6)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F65F90-8BC4-3932-4C37-B24423642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개체 틀 5">
                <a:extLst>
                  <a:ext uri="{FF2B5EF4-FFF2-40B4-BE49-F238E27FC236}">
                    <a16:creationId xmlns:a16="http://schemas.microsoft.com/office/drawing/2014/main" id="{A35E8C10-073D-6617-83C3-1D5C65615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b="0" dirty="0">
                    <a:latin typeface="+mn-ea"/>
                  </a:rPr>
                  <a:t>정책평가 및 정책개선이 한번에 </a:t>
                </a:r>
                <a:r>
                  <a:rPr kumimoji="0" lang="ko-KR" altLang="en-US" b="0" dirty="0" err="1">
                    <a:latin typeface="+mn-ea"/>
                  </a:rPr>
                  <a:t>일어남</a:t>
                </a: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수집가능한 모든 </a:t>
                </a:r>
                <a:r>
                  <a:rPr kumimoji="0" lang="en-US" altLang="ko-KR" sz="1400" b="0" dirty="0">
                    <a:latin typeface="+mn-ea"/>
                  </a:rPr>
                  <a:t>tuple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err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ko-KR" sz="1400" b="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US" altLang="ko-KR" sz="1400" b="0" dirty="0">
                    <a:latin typeface="+mn-ea"/>
                  </a:rPr>
                  <a:t>)</a:t>
                </a:r>
                <a:r>
                  <a:rPr kumimoji="0" lang="ko-KR" altLang="en-US" sz="1400" b="0" dirty="0">
                    <a:latin typeface="+mn-ea"/>
                  </a:rPr>
                  <a:t>에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대하여 위의</a:t>
                </a:r>
                <a:r>
                  <a:rPr kumimoji="0" lang="en-US" altLang="ko-KR" sz="1400" b="0" dirty="0">
                    <a:latin typeface="+mn-ea"/>
                  </a:rPr>
                  <a:t> update </a:t>
                </a:r>
                <a:r>
                  <a:rPr kumimoji="0" lang="ko-KR" altLang="en-US" sz="1400" b="0" dirty="0">
                    <a:latin typeface="+mn-ea"/>
                  </a:rPr>
                  <a:t>수행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ko-KR" altLang="en-US" sz="1400" b="0" dirty="0" err="1">
                    <a:latin typeface="+mn-ea"/>
                  </a:rPr>
                  <a:t>선택시</a:t>
                </a:r>
                <a:r>
                  <a:rPr kumimoji="0" lang="ko-KR" altLang="en-US" sz="1400" b="0" dirty="0">
                    <a:latin typeface="+mn-ea"/>
                  </a:rPr>
                  <a:t> 기존정책과는 무관하게 </a:t>
                </a:r>
                <a:r>
                  <a:rPr kumimoji="0" lang="en-US" altLang="ko-KR" sz="1400" b="0" dirty="0">
                    <a:latin typeface="+mn-ea"/>
                  </a:rPr>
                  <a:t>Q</a:t>
                </a:r>
                <a:r>
                  <a:rPr kumimoji="0" lang="ko-KR" altLang="en-US" sz="1400" b="0" dirty="0">
                    <a:latin typeface="+mn-ea"/>
                  </a:rPr>
                  <a:t>함수의 최댓값으로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선택하므로 </a:t>
                </a:r>
                <a:r>
                  <a:rPr kumimoji="0" lang="en-US" altLang="ko-KR" sz="1400" b="0" dirty="0">
                    <a:latin typeface="+mn-ea"/>
                  </a:rPr>
                  <a:t>off-policy</a:t>
                </a:r>
                <a:endParaRPr kumimoji="0" lang="en-US" altLang="ko-KR" b="0" dirty="0">
                  <a:latin typeface="+mn-ea"/>
                </a:endParaRPr>
              </a:p>
            </p:txBody>
          </p:sp>
        </mc:Choice>
        <mc:Fallback>
          <p:sp>
            <p:nvSpPr>
              <p:cNvPr id="3" name="텍스트 개체 틀 5">
                <a:extLst>
                  <a:ext uri="{FF2B5EF4-FFF2-40B4-BE49-F238E27FC236}">
                    <a16:creationId xmlns:a16="http://schemas.microsoft.com/office/drawing/2014/main" id="{A35E8C10-073D-6617-83C3-1D5C65615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  <a:blipFill>
                <a:blip r:embed="rId3"/>
                <a:stretch>
                  <a:fillRect l="-263" b="-5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FA2B8660-58AF-DA4F-365E-26BEE3E7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544" y="3264154"/>
            <a:ext cx="7058911" cy="2933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95E024-DB15-02E9-0FD3-44961890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97" y="1220043"/>
            <a:ext cx="5030485" cy="495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21E46-D00A-C175-DD4E-7D6968FAECEA}"/>
              </a:ext>
            </a:extLst>
          </p:cNvPr>
          <p:cNvSpPr txBox="1"/>
          <p:nvPr/>
        </p:nvSpPr>
        <p:spPr>
          <a:xfrm>
            <a:off x="8411096" y="5384363"/>
            <a:ext cx="1596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b="0" dirty="0">
                <a:latin typeface="+mn-ea"/>
                <a:ea typeface="+mn-ea"/>
              </a:rPr>
              <a:t>정책개선 및 평가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3823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60B13-1D2F-8CD3-C3B9-05944466E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6134AF5-AAF2-BAA5-CA96-8EFCC8A9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Ⅱ-3. Temporal Difference (6/6)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41E8290-DF11-F0A0-5F60-6880D171E7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강화학습 알고리즘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1363738-0B5B-CBF1-3B99-7D8046864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on-policy vs off policy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173B523C-BB54-7AE5-BEEF-0CCBD5BE33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on-policy : behavior policy = target policy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kumimoji="0" lang="en-US" altLang="ko-KR" b="0" dirty="0">
                    <a:latin typeface="+mn-ea"/>
                  </a:rPr>
                  <a:t>off-policy : behavior policy </a:t>
                </a:r>
                <a:r>
                  <a:rPr kumimoji="0" lang="ko-KR" altLang="en-US" b="0" dirty="0">
                    <a:latin typeface="+mn-ea"/>
                  </a:rPr>
                  <a:t>≠</a:t>
                </a:r>
                <a:r>
                  <a:rPr kumimoji="0" lang="en-US" altLang="ko-KR" b="0" dirty="0">
                    <a:latin typeface="+mn-ea"/>
                  </a:rPr>
                  <a:t> target policy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400" b="0" dirty="0">
                    <a:latin typeface="+mn-ea"/>
                  </a:rPr>
                  <a:t>수집가능한 모든 </a:t>
                </a:r>
                <a:r>
                  <a:rPr kumimoji="0" lang="en-US" altLang="ko-KR" sz="1400" b="0" dirty="0">
                    <a:latin typeface="+mn-ea"/>
                  </a:rPr>
                  <a:t>tuple</a:t>
                </a:r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en-US" altLang="ko-KR" sz="1400" b="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 err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ko-KR" sz="1400" b="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0" lang="en-US" altLang="ko-KR" sz="1400" b="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US" altLang="ko-KR" sz="1400" b="0" dirty="0">
                    <a:latin typeface="+mn-ea"/>
                  </a:rPr>
                  <a:t>)</a:t>
                </a:r>
                <a:r>
                  <a:rPr kumimoji="0" lang="ko-KR" altLang="en-US" sz="1400" b="0" dirty="0">
                    <a:latin typeface="+mn-ea"/>
                  </a:rPr>
                  <a:t>에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대하여 위의</a:t>
                </a:r>
                <a:r>
                  <a:rPr kumimoji="0" lang="en-US" altLang="ko-KR" sz="1400" b="0" dirty="0">
                    <a:latin typeface="+mn-ea"/>
                  </a:rPr>
                  <a:t> update </a:t>
                </a:r>
                <a:r>
                  <a:rPr kumimoji="0" lang="ko-KR" altLang="en-US" sz="1400" b="0" dirty="0">
                    <a:latin typeface="+mn-ea"/>
                  </a:rPr>
                  <a:t>수행</a:t>
                </a:r>
                <a:endParaRPr kumimoji="0" lang="en-US" altLang="ko-KR" b="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ko-KR" altLang="en-US" sz="1400" b="0" dirty="0">
                    <a:latin typeface="+mn-ea"/>
                  </a:rPr>
                  <a:t> </a:t>
                </a:r>
                <a:r>
                  <a:rPr kumimoji="0" lang="ko-KR" altLang="en-US" sz="1400" b="0" dirty="0" err="1">
                    <a:latin typeface="+mn-ea"/>
                  </a:rPr>
                  <a:t>선택시</a:t>
                </a:r>
                <a:r>
                  <a:rPr kumimoji="0" lang="ko-KR" altLang="en-US" sz="1400" b="0" dirty="0">
                    <a:latin typeface="+mn-ea"/>
                  </a:rPr>
                  <a:t> 기존정책과는 무관하게 </a:t>
                </a:r>
                <a:r>
                  <a:rPr kumimoji="0" lang="en-US" altLang="ko-KR" sz="1400" b="0" dirty="0">
                    <a:latin typeface="+mn-ea"/>
                  </a:rPr>
                  <a:t>Q</a:t>
                </a:r>
                <a:r>
                  <a:rPr kumimoji="0" lang="ko-KR" altLang="en-US" sz="1400" b="0" dirty="0">
                    <a:latin typeface="+mn-ea"/>
                  </a:rPr>
                  <a:t>함수의 최댓값으로</a:t>
                </a:r>
                <a:r>
                  <a:rPr kumimoji="0" lang="en-US" altLang="ko-KR" sz="1400" b="0" dirty="0">
                    <a:latin typeface="+mn-ea"/>
                  </a:rPr>
                  <a:t> </a:t>
                </a:r>
                <a:r>
                  <a:rPr kumimoji="0" lang="ko-KR" altLang="en-US" sz="1400" b="0" dirty="0">
                    <a:latin typeface="+mn-ea"/>
                  </a:rPr>
                  <a:t>선택하므로 </a:t>
                </a:r>
                <a:r>
                  <a:rPr kumimoji="0" lang="en-US" altLang="ko-KR" sz="1400" b="0" dirty="0">
                    <a:latin typeface="+mn-ea"/>
                  </a:rPr>
                  <a:t>off-policy</a:t>
                </a:r>
                <a:endParaRPr kumimoji="0" lang="en-US" altLang="ko-KR" b="0" dirty="0">
                  <a:latin typeface="+mn-ea"/>
                </a:endParaRPr>
              </a:p>
            </p:txBody>
          </p:sp>
        </mc:Choice>
        <mc:Fallback>
          <p:sp>
            <p:nvSpPr>
              <p:cNvPr id="10" name="텍스트 개체 틀 5">
                <a:extLst>
                  <a:ext uri="{FF2B5EF4-FFF2-40B4-BE49-F238E27FC236}">
                    <a16:creationId xmlns:a16="http://schemas.microsoft.com/office/drawing/2014/main" id="{173B523C-BB54-7AE5-BEEF-0CCBD5BE3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04870"/>
                <a:ext cx="9270641" cy="1387226"/>
              </a:xfrm>
              <a:prstGeom prst="rect">
                <a:avLst/>
              </a:prstGeom>
              <a:blipFill>
                <a:blip r:embed="rId3"/>
                <a:stretch>
                  <a:fillRect l="-263" b="-74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846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EC3E3-05EA-2505-A387-4FFFDE94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728D05-8898-1DEB-02DC-40192228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Temporal Difference </a:t>
            </a:r>
            <a:r>
              <a:rPr lang="ko-KR" altLang="en-US" dirty="0">
                <a:latin typeface="+mn-ea"/>
              </a:rPr>
              <a:t>구현 </a:t>
            </a:r>
            <a:r>
              <a:rPr lang="en-US" altLang="ko-KR" dirty="0">
                <a:latin typeface="+mn-ea"/>
              </a:rPr>
              <a:t>(1/4)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2ECC05-FE6A-A14C-F4A6-E1D964BB6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강화학습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3FBC1E-ECD0-ADF6-5157-09FF59ADE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 x 5 grid world </a:t>
            </a:r>
            <a:r>
              <a:rPr lang="ko-KR" altLang="en-US" dirty="0"/>
              <a:t>환경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67F7EE3-68A4-9088-4987-77A46C158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103270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시작점</a:t>
            </a:r>
            <a:r>
              <a:rPr lang="en-US" altLang="ko-KR" dirty="0">
                <a:latin typeface="+mn-ea"/>
              </a:rPr>
              <a:t>(0,0),</a:t>
            </a:r>
            <a:r>
              <a:rPr lang="ko-KR" altLang="en-US" dirty="0">
                <a:latin typeface="+mn-ea"/>
              </a:rPr>
              <a:t> 도착점</a:t>
            </a:r>
            <a:r>
              <a:rPr lang="en-US" altLang="ko-KR" dirty="0">
                <a:latin typeface="+mn-ea"/>
              </a:rPr>
              <a:t>(4,4), 3</a:t>
            </a:r>
            <a:r>
              <a:rPr lang="ko-KR" altLang="en-US" dirty="0">
                <a:latin typeface="+mn-ea"/>
              </a:rPr>
              <a:t>개의 함정 설정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보상함수 설정</a:t>
            </a:r>
            <a:endParaRPr lang="en-US" altLang="ko-KR" dirty="0"/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ko-KR" altLang="en-US" sz="1400" dirty="0"/>
              <a:t>일반 이동비용 </a:t>
            </a:r>
            <a:r>
              <a:rPr lang="en-US" altLang="ko-KR" sz="1400" dirty="0"/>
              <a:t>-0.1, </a:t>
            </a:r>
            <a:r>
              <a:rPr lang="ko-KR" altLang="en-US" sz="1400" dirty="0" err="1"/>
              <a:t>목표도달시</a:t>
            </a:r>
            <a:r>
              <a:rPr lang="ko-KR" altLang="en-US" sz="1400" dirty="0"/>
              <a:t> </a:t>
            </a:r>
            <a:r>
              <a:rPr lang="en-US" altLang="ko-KR" sz="1400" dirty="0"/>
              <a:t>+10(</a:t>
            </a:r>
            <a:r>
              <a:rPr lang="ko-KR" altLang="en-US" sz="1400" dirty="0"/>
              <a:t>종료</a:t>
            </a:r>
            <a:r>
              <a:rPr lang="en-US" altLang="ko-KR" sz="1400" dirty="0"/>
              <a:t>), </a:t>
            </a:r>
            <a:r>
              <a:rPr lang="ko-KR" altLang="en-US" sz="1400" dirty="0"/>
              <a:t>함정에 </a:t>
            </a:r>
            <a:r>
              <a:rPr lang="ko-KR" altLang="en-US" sz="1400" dirty="0" err="1"/>
              <a:t>빠질시</a:t>
            </a:r>
            <a:r>
              <a:rPr lang="ko-KR" altLang="en-US" sz="1400" dirty="0"/>
              <a:t> </a:t>
            </a:r>
            <a:r>
              <a:rPr lang="en-US" altLang="ko-KR" sz="1400" dirty="0"/>
              <a:t>-5(</a:t>
            </a:r>
            <a:r>
              <a:rPr lang="ko-KR" altLang="en-US" sz="1400" dirty="0"/>
              <a:t>종료</a:t>
            </a:r>
            <a:r>
              <a:rPr lang="en-US" altLang="ko-KR" sz="1400" dirty="0"/>
              <a:t>)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D285393-F597-5195-7F03-34374028B4D3}"/>
              </a:ext>
            </a:extLst>
          </p:cNvPr>
          <p:cNvSpPr txBox="1">
            <a:spLocks/>
          </p:cNvSpPr>
          <p:nvPr/>
        </p:nvSpPr>
        <p:spPr>
          <a:xfrm>
            <a:off x="209708" y="4041412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학습과정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41319EFA-1611-F16F-5E9C-CAB0D9BF1502}"/>
              </a:ext>
            </a:extLst>
          </p:cNvPr>
          <p:cNvSpPr txBox="1">
            <a:spLocks/>
          </p:cNvSpPr>
          <p:nvPr/>
        </p:nvSpPr>
        <p:spPr>
          <a:xfrm>
            <a:off x="362309" y="4391180"/>
            <a:ext cx="5701125" cy="1032702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en-US" altLang="ko-KR" b="0" dirty="0">
                <a:latin typeface="+mn-ea"/>
              </a:rPr>
              <a:t>100</a:t>
            </a:r>
            <a:r>
              <a:rPr kumimoji="0" lang="ko-KR" altLang="en-US" b="0" dirty="0">
                <a:latin typeface="+mn-ea"/>
              </a:rPr>
              <a:t>번의 에피소드</a:t>
            </a:r>
            <a:r>
              <a:rPr kumimoji="0" lang="en-US" altLang="ko-KR" b="0" dirty="0">
                <a:latin typeface="+mn-ea"/>
              </a:rPr>
              <a:t>, </a:t>
            </a:r>
            <a:r>
              <a:rPr kumimoji="0" lang="ko-KR" altLang="en-US" b="0" dirty="0">
                <a:latin typeface="+mn-ea"/>
              </a:rPr>
              <a:t>각 에피소드마다 최대 </a:t>
            </a:r>
            <a:r>
              <a:rPr kumimoji="0" lang="en-US" altLang="ko-KR" b="0" dirty="0">
                <a:latin typeface="+mn-ea"/>
              </a:rPr>
              <a:t>50</a:t>
            </a:r>
            <a:r>
              <a:rPr kumimoji="0" lang="ko-KR" altLang="en-US" b="0" dirty="0">
                <a:latin typeface="+mn-ea"/>
              </a:rPr>
              <a:t>번의 </a:t>
            </a:r>
            <a:r>
              <a:rPr kumimoji="0" lang="en-US" altLang="ko-KR" b="0" dirty="0">
                <a:latin typeface="+mn-ea"/>
              </a:rPr>
              <a:t>step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ko-KR" altLang="en-US" b="0" dirty="0"/>
              <a:t>각</a:t>
            </a:r>
            <a:r>
              <a:rPr kumimoji="0" lang="en-US" altLang="ko-KR" b="0" dirty="0"/>
              <a:t> step</a:t>
            </a:r>
            <a:r>
              <a:rPr kumimoji="0" lang="ko-KR" altLang="en-US" b="0" dirty="0"/>
              <a:t>마다 </a:t>
            </a:r>
            <a:r>
              <a:rPr kumimoji="0" lang="en-US" altLang="ko-KR" b="0" dirty="0"/>
              <a:t>Q-table </a:t>
            </a:r>
            <a:r>
              <a:rPr kumimoji="0" lang="ko-KR" altLang="en-US" b="0" dirty="0"/>
              <a:t>업데이트</a:t>
            </a:r>
            <a:endParaRPr kumimoji="0" lang="en-US" altLang="ko-KR" b="0" dirty="0"/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kumimoji="0" lang="ko-KR" altLang="en-US" sz="1400" b="0" dirty="0"/>
              <a:t>오른쪽 그림은 </a:t>
            </a:r>
            <a:r>
              <a:rPr kumimoji="0" lang="en-US" altLang="ko-KR" sz="1400" b="0" dirty="0"/>
              <a:t>10</a:t>
            </a:r>
            <a:r>
              <a:rPr kumimoji="0" lang="ko-KR" altLang="en-US" sz="1400" b="0" dirty="0"/>
              <a:t>번의 </a:t>
            </a:r>
            <a:r>
              <a:rPr kumimoji="0" lang="en-US" altLang="ko-KR" sz="1400" b="0" dirty="0"/>
              <a:t>step</a:t>
            </a:r>
            <a:r>
              <a:rPr kumimoji="0" lang="ko-KR" altLang="en-US" sz="1400" b="0" dirty="0"/>
              <a:t>마다 </a:t>
            </a:r>
            <a:r>
              <a:rPr kumimoji="0" lang="en-US" altLang="ko-KR" sz="1400" b="0" dirty="0"/>
              <a:t>Q-table</a:t>
            </a:r>
            <a:r>
              <a:rPr kumimoji="0" lang="ko-KR" altLang="en-US" sz="1400" b="0" dirty="0"/>
              <a:t>의</a:t>
            </a:r>
            <a:r>
              <a:rPr kumimoji="0" lang="en-US" altLang="ko-KR" sz="1400" b="0" dirty="0"/>
              <a:t> </a:t>
            </a:r>
            <a:r>
              <a:rPr kumimoji="0" lang="ko-KR" altLang="en-US" sz="1400" b="0" dirty="0"/>
              <a:t>변화를 표현</a:t>
            </a:r>
            <a:endParaRPr kumimoji="0" lang="en-US" altLang="ko-KR" sz="1400" b="0" dirty="0"/>
          </a:p>
        </p:txBody>
      </p:sp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F6CD54-0486-88B2-FDC1-BD9EE50C8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36" y="772913"/>
            <a:ext cx="2856914" cy="55823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711767-CDA0-91E9-6A78-46AC5008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20" y="1902060"/>
            <a:ext cx="3524742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3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3E4B-2B6A-E858-ECD0-50F2650E6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E67ADFD-1239-C25F-8FF9-7C067334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Temporal Difference </a:t>
            </a:r>
            <a:r>
              <a:rPr lang="ko-KR" altLang="en-US" dirty="0">
                <a:latin typeface="+mn-ea"/>
              </a:rPr>
              <a:t>구현 </a:t>
            </a:r>
            <a:r>
              <a:rPr lang="en-US" altLang="ko-KR" dirty="0">
                <a:latin typeface="+mn-ea"/>
              </a:rPr>
              <a:t>(2/4)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63E32E-FA9C-1873-4FAF-E14060718A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강화학습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FB69454B-41D8-F7C5-B22C-B5F5922F4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SARSA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Q-learning </a:t>
            </a:r>
            <a:r>
              <a:rPr lang="ko-KR" altLang="en-US" dirty="0"/>
              <a:t>구현 결과 </a:t>
            </a:r>
            <a:r>
              <a:rPr lang="en-US" altLang="ko-KR" dirty="0"/>
              <a:t>(</a:t>
            </a:r>
            <a:r>
              <a:rPr lang="ko-KR" altLang="en-US" dirty="0"/>
              <a:t>학습과정</a:t>
            </a:r>
            <a:r>
              <a:rPr lang="en-US" altLang="ko-KR" dirty="0"/>
              <a:t>, V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C213D0-7348-F226-1A48-851E4D17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73" y="4794118"/>
            <a:ext cx="4172532" cy="1324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806276-E37D-4501-BD8A-CB4879B4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81" y="4794118"/>
            <a:ext cx="4433932" cy="13241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96D69C-50C0-26CD-8EED-408BF96FF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280" y="2133895"/>
            <a:ext cx="4416719" cy="24862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4A8C0E7-3930-663C-D6EB-DA1C9DFEB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99" y="2057611"/>
            <a:ext cx="4163006" cy="2562583"/>
          </a:xfrm>
          <a:prstGeom prst="rect">
            <a:avLst/>
          </a:prstGeom>
        </p:spPr>
      </p:pic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744B602-3A3F-A9A8-B783-FFDA907D83E4}"/>
              </a:ext>
            </a:extLst>
          </p:cNvPr>
          <p:cNvSpPr txBox="1">
            <a:spLocks/>
          </p:cNvSpPr>
          <p:nvPr/>
        </p:nvSpPr>
        <p:spPr>
          <a:xfrm>
            <a:off x="362309" y="904870"/>
            <a:ext cx="9270641" cy="78423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b="0" dirty="0">
                <a:latin typeface="+mn-ea"/>
              </a:rPr>
              <a:t>두 알고리즘 모두 최적의 경로를 학습 </a:t>
            </a:r>
            <a:r>
              <a:rPr kumimoji="0" lang="en-US" altLang="ko-KR" b="0" dirty="0">
                <a:latin typeface="+mn-ea"/>
              </a:rPr>
              <a:t>(step : 8, </a:t>
            </a:r>
            <a:r>
              <a:rPr kumimoji="0" lang="ko-KR" altLang="en-US" b="0" dirty="0">
                <a:latin typeface="+mn-ea"/>
              </a:rPr>
              <a:t>보상</a:t>
            </a:r>
            <a:r>
              <a:rPr kumimoji="0" lang="en-US" altLang="ko-KR" b="0" dirty="0">
                <a:latin typeface="+mn-ea"/>
              </a:rPr>
              <a:t> 9.30)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b="0" dirty="0">
                <a:latin typeface="+mn-ea"/>
              </a:rPr>
              <a:t>학습 후에 얻어지는 </a:t>
            </a:r>
            <a:r>
              <a:rPr kumimoji="0" lang="en-US" altLang="ko-KR" b="0" dirty="0">
                <a:latin typeface="+mn-ea"/>
              </a:rPr>
              <a:t>V</a:t>
            </a:r>
            <a:r>
              <a:rPr kumimoji="0" lang="ko-KR" altLang="en-US" b="0" dirty="0">
                <a:latin typeface="+mn-ea"/>
              </a:rPr>
              <a:t>함수의 세부적인 값은 상이하지만 대체로 비슷한 경향</a:t>
            </a:r>
            <a:endParaRPr kumimoji="0" lang="en-US" altLang="ko-KR" b="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CA9568-6135-7763-B197-B0F7C3CB8A6E}"/>
              </a:ext>
            </a:extLst>
          </p:cNvPr>
          <p:cNvSpPr txBox="1"/>
          <p:nvPr/>
        </p:nvSpPr>
        <p:spPr>
          <a:xfrm>
            <a:off x="1943100" y="1612900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&lt;SARSA&gt;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C6828A-869B-CE69-F7B5-92FD0CCE9F54}"/>
              </a:ext>
            </a:extLst>
          </p:cNvPr>
          <p:cNvSpPr txBox="1"/>
          <p:nvPr/>
        </p:nvSpPr>
        <p:spPr>
          <a:xfrm>
            <a:off x="6718300" y="1652194"/>
            <a:ext cx="130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&lt;Q-learning&gt;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057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3C7A5-4F2B-D90D-7C7B-0F849CB5E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3E37407-0AAB-CA12-C2CC-8C2A0B45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Temporal Difference </a:t>
            </a:r>
            <a:r>
              <a:rPr lang="ko-KR" altLang="en-US" dirty="0">
                <a:latin typeface="+mn-ea"/>
              </a:rPr>
              <a:t>구현 </a:t>
            </a:r>
            <a:r>
              <a:rPr lang="en-US" altLang="ko-KR" dirty="0">
                <a:latin typeface="+mn-ea"/>
              </a:rPr>
              <a:t>(3/4)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0A893D-F3AA-E228-775C-7E79ECE768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강화학습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DF3C626-DCD4-4E0B-4E3F-357869A04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SARSA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Q-learning </a:t>
            </a:r>
            <a:r>
              <a:rPr lang="ko-KR" altLang="en-US" dirty="0"/>
              <a:t>구현 결과 </a:t>
            </a:r>
            <a:r>
              <a:rPr lang="en-US" altLang="ko-KR" dirty="0"/>
              <a:t>(Q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4E5EFC9-336B-00BB-D6CA-D5E3C44D165A}"/>
              </a:ext>
            </a:extLst>
          </p:cNvPr>
          <p:cNvSpPr txBox="1">
            <a:spLocks/>
          </p:cNvSpPr>
          <p:nvPr/>
        </p:nvSpPr>
        <p:spPr>
          <a:xfrm>
            <a:off x="362309" y="904870"/>
            <a:ext cx="9270641" cy="7842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b="0" dirty="0">
                <a:latin typeface="+mn-ea"/>
              </a:rPr>
              <a:t>학습 후에 얻어지는 </a:t>
            </a:r>
            <a:r>
              <a:rPr kumimoji="0" lang="en-US" altLang="ko-KR" b="0" dirty="0">
                <a:latin typeface="+mn-ea"/>
              </a:rPr>
              <a:t>Q-table</a:t>
            </a:r>
            <a:r>
              <a:rPr kumimoji="0" lang="ko-KR" altLang="en-US" b="0" dirty="0">
                <a:latin typeface="+mn-ea"/>
              </a:rPr>
              <a:t>의 세부적인 값은 상이하지만 </a:t>
            </a:r>
            <a:r>
              <a:rPr kumimoji="0" lang="en-US" altLang="ko-KR" b="0" dirty="0">
                <a:latin typeface="+mn-ea"/>
              </a:rPr>
              <a:t>greedy policy</a:t>
            </a:r>
            <a:r>
              <a:rPr kumimoji="0" lang="ko-KR" altLang="en-US" b="0" dirty="0">
                <a:latin typeface="+mn-ea"/>
              </a:rPr>
              <a:t>는 대체로 비슷함</a:t>
            </a:r>
            <a:endParaRPr kumimoji="0" lang="en-US" altLang="ko-KR" b="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5A5D33-C23D-E01E-1AFC-E4411BA3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93" y="1959971"/>
            <a:ext cx="3174362" cy="48182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993396-41A5-C927-4217-81F31286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44" y="1959971"/>
            <a:ext cx="2980013" cy="4810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03DAC-BEDD-88BB-2334-B60E605991DD}"/>
              </a:ext>
            </a:extLst>
          </p:cNvPr>
          <p:cNvSpPr txBox="1"/>
          <p:nvPr/>
        </p:nvSpPr>
        <p:spPr>
          <a:xfrm>
            <a:off x="1943100" y="1612900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&lt;SARSA&gt;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C6695-8662-6348-500B-B5CC845FCFD9}"/>
              </a:ext>
            </a:extLst>
          </p:cNvPr>
          <p:cNvSpPr txBox="1"/>
          <p:nvPr/>
        </p:nvSpPr>
        <p:spPr>
          <a:xfrm>
            <a:off x="6718300" y="1652194"/>
            <a:ext cx="130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&lt;Q-learning&gt;</a:t>
            </a:r>
            <a:endParaRPr lang="ko-KR" altLang="en-US" b="0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133B361-3571-D06E-B33D-AD3990E9A78C}"/>
                  </a:ext>
                </a:extLst>
              </p14:cNvPr>
              <p14:cNvContentPartPr/>
              <p14:nvPr/>
            </p14:nvContentPartPr>
            <p14:xfrm>
              <a:off x="2181115" y="2054100"/>
              <a:ext cx="352800" cy="205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133B361-3571-D06E-B33D-AD3990E9A7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5115" y="1982100"/>
                <a:ext cx="424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689AD04-8316-2086-ACE7-5F889713DEE2}"/>
                  </a:ext>
                </a:extLst>
              </p14:cNvPr>
              <p14:cNvContentPartPr/>
              <p14:nvPr/>
            </p14:nvContentPartPr>
            <p14:xfrm>
              <a:off x="2136835" y="2261820"/>
              <a:ext cx="911520" cy="144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689AD04-8316-2086-ACE7-5F889713DE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0835" y="2189820"/>
                <a:ext cx="9831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EC0906E-9888-8BA8-37D0-B52CD4BF9C8A}"/>
                  </a:ext>
                </a:extLst>
              </p14:cNvPr>
              <p14:cNvContentPartPr/>
              <p14:nvPr/>
            </p14:nvContentPartPr>
            <p14:xfrm>
              <a:off x="3238435" y="2454420"/>
              <a:ext cx="365400" cy="111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EC0906E-9888-8BA8-37D0-B52CD4BF9C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2435" y="2382420"/>
                <a:ext cx="4370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4D4699E-8A50-4CEF-5B07-E086A28E6D9A}"/>
                  </a:ext>
                </a:extLst>
              </p14:cNvPr>
              <p14:cNvContentPartPr/>
              <p14:nvPr/>
            </p14:nvContentPartPr>
            <p14:xfrm>
              <a:off x="2705275" y="2655660"/>
              <a:ext cx="355680" cy="972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4D4699E-8A50-4CEF-5B07-E086A28E6D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9275" y="2583660"/>
                <a:ext cx="4273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6FD351D-E133-1DA4-383B-FF66976B961F}"/>
                  </a:ext>
                </a:extLst>
              </p14:cNvPr>
              <p14:cNvContentPartPr/>
              <p14:nvPr/>
            </p14:nvContentPartPr>
            <p14:xfrm>
              <a:off x="1641475" y="2809020"/>
              <a:ext cx="1918080" cy="367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6FD351D-E133-1DA4-383B-FF66976B961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5475" y="2737020"/>
                <a:ext cx="19897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56B7C46-3C98-BA83-2BD3-77FD0C4F1DD1}"/>
                  </a:ext>
                </a:extLst>
              </p14:cNvPr>
              <p14:cNvContentPartPr/>
              <p14:nvPr/>
            </p14:nvContentPartPr>
            <p14:xfrm>
              <a:off x="2206675" y="3025740"/>
              <a:ext cx="263880" cy="360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56B7C46-3C98-BA83-2BD3-77FD0C4F1D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70675" y="2953740"/>
                <a:ext cx="3355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6E9C6D5F-067B-A97D-6B93-D23C3DC3F531}"/>
                  </a:ext>
                </a:extLst>
              </p14:cNvPr>
              <p14:cNvContentPartPr/>
              <p14:nvPr/>
            </p14:nvContentPartPr>
            <p14:xfrm>
              <a:off x="2679715" y="3198180"/>
              <a:ext cx="371880" cy="216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6E9C6D5F-067B-A97D-6B93-D23C3DC3F5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43715" y="3126180"/>
                <a:ext cx="4435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B2DBC430-DA5C-483B-2BBD-CD1E02C068A0}"/>
                  </a:ext>
                </a:extLst>
              </p14:cNvPr>
              <p14:cNvContentPartPr/>
              <p14:nvPr/>
            </p14:nvContentPartPr>
            <p14:xfrm>
              <a:off x="2702035" y="3403380"/>
              <a:ext cx="362160" cy="684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B2DBC430-DA5C-483B-2BBD-CD1E02C068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6035" y="3331380"/>
                <a:ext cx="433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DFC7C70-18DB-B240-B08A-0C66A46D7345}"/>
                  </a:ext>
                </a:extLst>
              </p14:cNvPr>
              <p14:cNvContentPartPr/>
              <p14:nvPr/>
            </p14:nvContentPartPr>
            <p14:xfrm>
              <a:off x="1657315" y="3597420"/>
              <a:ext cx="1759320" cy="6336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DFC7C70-18DB-B240-B08A-0C66A46D73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21315" y="3525420"/>
                <a:ext cx="1830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A025089B-BA6A-8D44-AC56-C56127F4934A}"/>
                  </a:ext>
                </a:extLst>
              </p14:cNvPr>
              <p14:cNvContentPartPr/>
              <p14:nvPr/>
            </p14:nvContentPartPr>
            <p14:xfrm>
              <a:off x="2206675" y="3780300"/>
              <a:ext cx="1244880" cy="4104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A025089B-BA6A-8D44-AC56-C56127F493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70675" y="3708300"/>
                <a:ext cx="13165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2BB5E2B8-779B-C50B-601B-5122C1D74DA6}"/>
                  </a:ext>
                </a:extLst>
              </p14:cNvPr>
              <p14:cNvContentPartPr/>
              <p14:nvPr/>
            </p14:nvContentPartPr>
            <p14:xfrm>
              <a:off x="2727235" y="3587700"/>
              <a:ext cx="660960" cy="2664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2BB5E2B8-779B-C50B-601B-5122C1D74D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91235" y="3515700"/>
                <a:ext cx="732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1C139CCE-FB68-8134-6236-B98B6BC37582}"/>
                  </a:ext>
                </a:extLst>
              </p14:cNvPr>
              <p14:cNvContentPartPr/>
              <p14:nvPr/>
            </p14:nvContentPartPr>
            <p14:xfrm>
              <a:off x="2222515" y="3977700"/>
              <a:ext cx="352800" cy="111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1C139CCE-FB68-8134-6236-B98B6BC3758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86515" y="3905700"/>
                <a:ext cx="4244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4CBA7A61-83D9-6003-07C2-5F6DDFBD23DE}"/>
                  </a:ext>
                </a:extLst>
              </p14:cNvPr>
              <p14:cNvContentPartPr/>
              <p14:nvPr/>
            </p14:nvContentPartPr>
            <p14:xfrm>
              <a:off x="2203435" y="4172100"/>
              <a:ext cx="327240" cy="158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4CBA7A61-83D9-6003-07C2-5F6DDFBD23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67435" y="4100100"/>
                <a:ext cx="398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3AC64F5D-C307-16FD-C59C-C595B27A9F08}"/>
                  </a:ext>
                </a:extLst>
              </p14:cNvPr>
              <p14:cNvContentPartPr/>
              <p14:nvPr/>
            </p14:nvContentPartPr>
            <p14:xfrm>
              <a:off x="1644715" y="4351380"/>
              <a:ext cx="1851480" cy="6300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3AC64F5D-C307-16FD-C59C-C595B27A9F0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08715" y="4279380"/>
                <a:ext cx="19231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6D41C6B-18B6-E7F0-9FCB-8D1030946630}"/>
                  </a:ext>
                </a:extLst>
              </p14:cNvPr>
              <p14:cNvContentPartPr/>
              <p14:nvPr/>
            </p14:nvContentPartPr>
            <p14:xfrm>
              <a:off x="2765395" y="4546860"/>
              <a:ext cx="644760" cy="1908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6D41C6B-18B6-E7F0-9FCB-8D103094663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29395" y="4474860"/>
                <a:ext cx="7164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E735092-094E-8796-DB11-373BF815D530}"/>
                  </a:ext>
                </a:extLst>
              </p14:cNvPr>
              <p14:cNvContentPartPr/>
              <p14:nvPr/>
            </p14:nvContentPartPr>
            <p14:xfrm>
              <a:off x="2200195" y="4753140"/>
              <a:ext cx="1216440" cy="219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E735092-094E-8796-DB11-373BF815D5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64195" y="4681140"/>
                <a:ext cx="12880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17518DD-8E3A-C769-C2C2-E2EF08F3F92C}"/>
                  </a:ext>
                </a:extLst>
              </p14:cNvPr>
              <p14:cNvContentPartPr/>
              <p14:nvPr/>
            </p14:nvContentPartPr>
            <p14:xfrm>
              <a:off x="3308275" y="4947420"/>
              <a:ext cx="279720" cy="1368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17518DD-8E3A-C769-C2C2-E2EF08F3F92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72275" y="4875420"/>
                <a:ext cx="3513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C766AF4A-F995-C91E-88CB-D908708FEF8D}"/>
                  </a:ext>
                </a:extLst>
              </p14:cNvPr>
              <p14:cNvContentPartPr/>
              <p14:nvPr/>
            </p14:nvContentPartPr>
            <p14:xfrm>
              <a:off x="2196955" y="5133540"/>
              <a:ext cx="295920" cy="1548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C766AF4A-F995-C91E-88CB-D908708FEF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0955" y="5061540"/>
                <a:ext cx="3675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4009611A-89E0-0400-EB75-A0C55378D9E4}"/>
                  </a:ext>
                </a:extLst>
              </p14:cNvPr>
              <p14:cNvContentPartPr/>
              <p14:nvPr/>
            </p14:nvContentPartPr>
            <p14:xfrm>
              <a:off x="2228995" y="5338380"/>
              <a:ext cx="276480" cy="540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4009611A-89E0-0400-EB75-A0C55378D9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92995" y="5266380"/>
                <a:ext cx="348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BF840BBE-3E57-AC7F-6376-705A5E43886E}"/>
                  </a:ext>
                </a:extLst>
              </p14:cNvPr>
              <p14:cNvContentPartPr/>
              <p14:nvPr/>
            </p14:nvContentPartPr>
            <p14:xfrm>
              <a:off x="2206675" y="5525580"/>
              <a:ext cx="302040" cy="93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BF840BBE-3E57-AC7F-6376-705A5E43886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0675" y="5453580"/>
                <a:ext cx="373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D5B8D558-D730-E16F-F242-2A0AAA80D894}"/>
                  </a:ext>
                </a:extLst>
              </p14:cNvPr>
              <p14:cNvContentPartPr/>
              <p14:nvPr/>
            </p14:nvContentPartPr>
            <p14:xfrm>
              <a:off x="2228995" y="5722380"/>
              <a:ext cx="1248120" cy="1584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D5B8D558-D730-E16F-F242-2A0AAA80D8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92995" y="5650380"/>
                <a:ext cx="13197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D312C8F9-CAA7-BC28-C587-83586670CE75}"/>
                  </a:ext>
                </a:extLst>
              </p14:cNvPr>
              <p14:cNvContentPartPr/>
              <p14:nvPr/>
            </p14:nvContentPartPr>
            <p14:xfrm>
              <a:off x="3295675" y="5918220"/>
              <a:ext cx="213120" cy="3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D312C8F9-CAA7-BC28-C587-83586670CE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59675" y="5846220"/>
                <a:ext cx="284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68D6F9FF-8DED-4384-60F2-C423D7156DA1}"/>
                  </a:ext>
                </a:extLst>
              </p14:cNvPr>
              <p14:cNvContentPartPr/>
              <p14:nvPr/>
            </p14:nvContentPartPr>
            <p14:xfrm>
              <a:off x="3273355" y="6084540"/>
              <a:ext cx="327600" cy="1512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68D6F9FF-8DED-4384-60F2-C423D7156DA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37355" y="6012540"/>
                <a:ext cx="399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A9766879-7466-E351-BBCF-6610766383E0}"/>
                  </a:ext>
                </a:extLst>
              </p14:cNvPr>
              <p14:cNvContentPartPr/>
              <p14:nvPr/>
            </p14:nvContentPartPr>
            <p14:xfrm>
              <a:off x="3308275" y="6282900"/>
              <a:ext cx="279720" cy="9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A9766879-7466-E351-BBCF-6610766383E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72275" y="6210900"/>
                <a:ext cx="3513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48F3411E-598A-AE91-90D2-63D58FAE98C3}"/>
                  </a:ext>
                </a:extLst>
              </p14:cNvPr>
              <p14:cNvContentPartPr/>
              <p14:nvPr/>
            </p14:nvContentPartPr>
            <p14:xfrm>
              <a:off x="3305035" y="6476940"/>
              <a:ext cx="289440" cy="1620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48F3411E-598A-AE91-90D2-63D58FAE98C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69035" y="6404940"/>
                <a:ext cx="361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DBF516CA-9F96-C967-4F2F-8C20A28419B0}"/>
                  </a:ext>
                </a:extLst>
              </p14:cNvPr>
              <p14:cNvContentPartPr/>
              <p14:nvPr/>
            </p14:nvContentPartPr>
            <p14:xfrm>
              <a:off x="1650835" y="6637385"/>
              <a:ext cx="1823040" cy="885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DBF516CA-9F96-C967-4F2F-8C20A28419B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14835" y="6565385"/>
                <a:ext cx="18946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723E6002-6237-82E4-858D-ECDC06CC8F67}"/>
                  </a:ext>
                </a:extLst>
              </p14:cNvPr>
              <p14:cNvContentPartPr/>
              <p14:nvPr/>
            </p14:nvContentPartPr>
            <p14:xfrm>
              <a:off x="6667450" y="6650705"/>
              <a:ext cx="1781640" cy="36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723E6002-6237-82E4-858D-ECDC06CC8F6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31450" y="6578705"/>
                <a:ext cx="18532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EEE38F3B-7DCA-0A8A-C9CF-22EC45A08949}"/>
                  </a:ext>
                </a:extLst>
              </p14:cNvPr>
              <p14:cNvContentPartPr/>
              <p14:nvPr/>
            </p14:nvContentPartPr>
            <p14:xfrm>
              <a:off x="8296450" y="6476105"/>
              <a:ext cx="314640" cy="140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EEE38F3B-7DCA-0A8A-C9CF-22EC45A0894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260450" y="6404105"/>
                <a:ext cx="3862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60898F98-201A-E838-FF7F-F50E171E31D9}"/>
                  </a:ext>
                </a:extLst>
              </p14:cNvPr>
              <p14:cNvContentPartPr/>
              <p14:nvPr/>
            </p14:nvContentPartPr>
            <p14:xfrm>
              <a:off x="8289970" y="6278105"/>
              <a:ext cx="308160" cy="900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60898F98-201A-E838-FF7F-F50E171E31D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53970" y="6206105"/>
                <a:ext cx="3798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860B2996-F150-9F2F-3A4D-48788FDE2B26}"/>
                  </a:ext>
                </a:extLst>
              </p14:cNvPr>
              <p14:cNvContentPartPr/>
              <p14:nvPr/>
            </p14:nvContentPartPr>
            <p14:xfrm>
              <a:off x="8312290" y="6079745"/>
              <a:ext cx="314640" cy="1332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860B2996-F150-9F2F-3A4D-48788FDE2B2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76290" y="6007745"/>
                <a:ext cx="3862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A0DC2A72-E4B2-2BE2-A166-6141A2AA2EBE}"/>
                  </a:ext>
                </a:extLst>
              </p14:cNvPr>
              <p14:cNvContentPartPr/>
              <p14:nvPr/>
            </p14:nvContentPartPr>
            <p14:xfrm>
              <a:off x="6635770" y="5889665"/>
              <a:ext cx="1968840" cy="1944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A0DC2A72-E4B2-2BE2-A166-6141A2AA2EB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99770" y="5817665"/>
                <a:ext cx="2040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E1147B07-0B21-A8F0-D35F-E55B306CF47C}"/>
                  </a:ext>
                </a:extLst>
              </p14:cNvPr>
              <p14:cNvContentPartPr/>
              <p14:nvPr/>
            </p14:nvContentPartPr>
            <p14:xfrm>
              <a:off x="7213570" y="5692745"/>
              <a:ext cx="152640" cy="165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E1147B07-0B21-A8F0-D35F-E55B306CF47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77570" y="5620745"/>
                <a:ext cx="2242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B1D952B3-5BE6-B2CA-63A1-C8B3891C73FC}"/>
                  </a:ext>
                </a:extLst>
              </p14:cNvPr>
              <p14:cNvContentPartPr/>
              <p14:nvPr/>
            </p14:nvContentPartPr>
            <p14:xfrm>
              <a:off x="7258210" y="5524625"/>
              <a:ext cx="279720" cy="972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B1D952B3-5BE6-B2CA-63A1-C8B3891C73F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22210" y="5452625"/>
                <a:ext cx="351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9031966E-A69E-5692-C40E-864FADC8708C}"/>
                  </a:ext>
                </a:extLst>
              </p14:cNvPr>
              <p14:cNvContentPartPr/>
              <p14:nvPr/>
            </p14:nvContentPartPr>
            <p14:xfrm>
              <a:off x="7194490" y="5514545"/>
              <a:ext cx="155880" cy="396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9031966E-A69E-5692-C40E-864FADC8708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58490" y="5442545"/>
                <a:ext cx="2275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C8982614-B64F-35EF-8AF9-DA1B82DE488B}"/>
                  </a:ext>
                </a:extLst>
              </p14:cNvPr>
              <p14:cNvContentPartPr/>
              <p14:nvPr/>
            </p14:nvContentPartPr>
            <p14:xfrm>
              <a:off x="8324890" y="5324465"/>
              <a:ext cx="302040" cy="1800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C8982614-B64F-35EF-8AF9-DA1B82DE488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88890" y="5252465"/>
                <a:ext cx="373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11915C75-DD73-781D-CD2C-B4DE924662EA}"/>
                  </a:ext>
                </a:extLst>
              </p14:cNvPr>
              <p14:cNvContentPartPr/>
              <p14:nvPr/>
            </p14:nvContentPartPr>
            <p14:xfrm>
              <a:off x="8302570" y="5132945"/>
              <a:ext cx="308520" cy="1080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11915C75-DD73-781D-CD2C-B4DE924662E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66570" y="5060945"/>
                <a:ext cx="3801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8C8155FF-1F4B-4C7C-5A96-375CD04B3B45}"/>
                  </a:ext>
                </a:extLst>
              </p14:cNvPr>
              <p14:cNvContentPartPr/>
              <p14:nvPr/>
            </p14:nvContentPartPr>
            <p14:xfrm>
              <a:off x="8293210" y="4911545"/>
              <a:ext cx="295560" cy="1980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8C8155FF-1F4B-4C7C-5A96-375CD04B3B4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57210" y="4839545"/>
                <a:ext cx="3672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7FC8D12F-E44E-734D-0E56-A4F6D6C502D2}"/>
                  </a:ext>
                </a:extLst>
              </p14:cNvPr>
              <p14:cNvContentPartPr/>
              <p14:nvPr/>
            </p14:nvContentPartPr>
            <p14:xfrm>
              <a:off x="7207090" y="4708505"/>
              <a:ext cx="1305360" cy="6120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7FC8D12F-E44E-734D-0E56-A4F6D6C502D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171090" y="4636505"/>
                <a:ext cx="13770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88EC060D-FEE5-7C46-7A5B-AA0186961F99}"/>
                  </a:ext>
                </a:extLst>
              </p14:cNvPr>
              <p14:cNvContentPartPr/>
              <p14:nvPr/>
            </p14:nvContentPartPr>
            <p14:xfrm>
              <a:off x="7759690" y="4548545"/>
              <a:ext cx="727560" cy="1332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88EC060D-FEE5-7C46-7A5B-AA0186961F9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23690" y="4476545"/>
                <a:ext cx="7992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364F86BD-F183-7AF8-8469-F371DD081CE3}"/>
                  </a:ext>
                </a:extLst>
              </p14:cNvPr>
              <p14:cNvContentPartPr/>
              <p14:nvPr/>
            </p14:nvContentPartPr>
            <p14:xfrm>
              <a:off x="6664210" y="4342265"/>
              <a:ext cx="1826280" cy="5220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364F86BD-F183-7AF8-8469-F371DD081CE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28210" y="4270265"/>
                <a:ext cx="18979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C0622655-46F1-84C0-5FC9-FA9C41799783}"/>
                  </a:ext>
                </a:extLst>
              </p14:cNvPr>
              <p14:cNvContentPartPr/>
              <p14:nvPr/>
            </p14:nvContentPartPr>
            <p14:xfrm>
              <a:off x="7216810" y="4175225"/>
              <a:ext cx="330480" cy="1008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C0622655-46F1-84C0-5FC9-FA9C4179978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80810" y="4103225"/>
                <a:ext cx="4021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E338BAA4-0551-EB23-00BE-1721A36F5535}"/>
                  </a:ext>
                </a:extLst>
              </p14:cNvPr>
              <p14:cNvContentPartPr/>
              <p14:nvPr/>
            </p14:nvContentPartPr>
            <p14:xfrm>
              <a:off x="7188370" y="3955265"/>
              <a:ext cx="324000" cy="5076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E338BAA4-0551-EB23-00BE-1721A36F553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52370" y="3883265"/>
                <a:ext cx="395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50878502-5048-71A3-37B8-24D5E3995D71}"/>
                  </a:ext>
                </a:extLst>
              </p14:cNvPr>
              <p14:cNvContentPartPr/>
              <p14:nvPr/>
            </p14:nvContentPartPr>
            <p14:xfrm>
              <a:off x="7188370" y="3771665"/>
              <a:ext cx="1295640" cy="2988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50878502-5048-71A3-37B8-24D5E3995D7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152370" y="3699665"/>
                <a:ext cx="1367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5BCE91F4-6007-B31A-A072-BB404F56D489}"/>
                  </a:ext>
                </a:extLst>
              </p14:cNvPr>
              <p14:cNvContentPartPr/>
              <p14:nvPr/>
            </p14:nvContentPartPr>
            <p14:xfrm>
              <a:off x="6673930" y="3578345"/>
              <a:ext cx="1813320" cy="5076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5BCE91F4-6007-B31A-A072-BB404F56D48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37930" y="3506345"/>
                <a:ext cx="1884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6178B4E3-6C57-4D79-7FA9-095AC3EC2734}"/>
                  </a:ext>
                </a:extLst>
              </p14:cNvPr>
              <p14:cNvContentPartPr/>
              <p14:nvPr/>
            </p14:nvContentPartPr>
            <p14:xfrm>
              <a:off x="7696330" y="3391265"/>
              <a:ext cx="362160" cy="1260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6178B4E3-6C57-4D79-7FA9-095AC3EC27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60330" y="3319265"/>
                <a:ext cx="433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A7BB9F73-4BBC-BAE6-F842-161AE945CE53}"/>
                  </a:ext>
                </a:extLst>
              </p14:cNvPr>
              <p14:cNvContentPartPr/>
              <p14:nvPr/>
            </p14:nvContentPartPr>
            <p14:xfrm>
              <a:off x="6604090" y="3387665"/>
              <a:ext cx="381240" cy="1692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A7BB9F73-4BBC-BAE6-F842-161AE945CE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68090" y="3315665"/>
                <a:ext cx="452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2198AD85-DD1C-9C61-DAD9-B345767E91D4}"/>
                  </a:ext>
                </a:extLst>
              </p14:cNvPr>
              <p14:cNvContentPartPr/>
              <p14:nvPr/>
            </p14:nvContentPartPr>
            <p14:xfrm>
              <a:off x="7213570" y="3206585"/>
              <a:ext cx="308520" cy="1836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2198AD85-DD1C-9C61-DAD9-B345767E91D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77570" y="3134585"/>
                <a:ext cx="3801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66B01E7D-A022-C953-A02D-02CB5C1B1101}"/>
                  </a:ext>
                </a:extLst>
              </p14:cNvPr>
              <p14:cNvContentPartPr/>
              <p14:nvPr/>
            </p14:nvContentPartPr>
            <p14:xfrm>
              <a:off x="7204210" y="3010025"/>
              <a:ext cx="349560" cy="972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66B01E7D-A022-C953-A02D-02CB5C1B110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168210" y="2938025"/>
                <a:ext cx="4212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7A541B90-E52C-C407-7BD2-103EF3787150}"/>
                  </a:ext>
                </a:extLst>
              </p14:cNvPr>
              <p14:cNvContentPartPr/>
              <p14:nvPr/>
            </p14:nvContentPartPr>
            <p14:xfrm>
              <a:off x="6654850" y="2787425"/>
              <a:ext cx="1851480" cy="4428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7A541B90-E52C-C407-7BD2-103EF378715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18850" y="2715425"/>
                <a:ext cx="19231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699D48FF-0296-4BE9-1DD6-F291DE6C6935}"/>
                  </a:ext>
                </a:extLst>
              </p14:cNvPr>
              <p14:cNvContentPartPr/>
              <p14:nvPr/>
            </p14:nvContentPartPr>
            <p14:xfrm>
              <a:off x="7674010" y="2630825"/>
              <a:ext cx="400320" cy="1440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699D48FF-0296-4BE9-1DD6-F291DE6C693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38010" y="2550825"/>
                <a:ext cx="471960" cy="1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D4573103-22B4-3E3E-443B-661549787E1E}"/>
                  </a:ext>
                </a:extLst>
              </p14:cNvPr>
              <p14:cNvContentPartPr/>
              <p14:nvPr/>
            </p14:nvContentPartPr>
            <p14:xfrm>
              <a:off x="6623170" y="2619305"/>
              <a:ext cx="381240" cy="1620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D4573103-22B4-3E3E-443B-661549787E1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87170" y="2547305"/>
                <a:ext cx="452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51838052-AA27-4EB0-1733-C12DF56E9A9C}"/>
                  </a:ext>
                </a:extLst>
              </p14:cNvPr>
              <p14:cNvContentPartPr/>
              <p14:nvPr/>
            </p14:nvContentPartPr>
            <p14:xfrm>
              <a:off x="8223370" y="2438225"/>
              <a:ext cx="390600" cy="1116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51838052-AA27-4EB0-1733-C12DF56E9A9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187370" y="2366225"/>
                <a:ext cx="462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759E446E-457A-B306-DDA1-695F638E8D4B}"/>
                  </a:ext>
                </a:extLst>
              </p14:cNvPr>
              <p14:cNvContentPartPr/>
              <p14:nvPr/>
            </p14:nvContentPartPr>
            <p14:xfrm>
              <a:off x="7181890" y="2234585"/>
              <a:ext cx="1410120" cy="2016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759E446E-457A-B306-DDA1-695F638E8D4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45890" y="2162585"/>
                <a:ext cx="14817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62AA4D77-DA84-F1D5-2785-45F7366160D9}"/>
                  </a:ext>
                </a:extLst>
              </p14:cNvPr>
              <p14:cNvContentPartPr/>
              <p14:nvPr/>
            </p14:nvContentPartPr>
            <p14:xfrm>
              <a:off x="7223290" y="2044865"/>
              <a:ext cx="362160" cy="1620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62AA4D77-DA84-F1D5-2785-45F7366160D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87290" y="1972865"/>
                <a:ext cx="4338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9E2232B5-507C-C821-99A2-660F372322EC}"/>
                  </a:ext>
                </a:extLst>
              </p14:cNvPr>
              <p14:cNvContentPartPr/>
              <p14:nvPr/>
            </p14:nvContentPartPr>
            <p14:xfrm>
              <a:off x="3192840" y="2255700"/>
              <a:ext cx="434520" cy="3132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9E2232B5-507C-C821-99A2-660F372322E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156840" y="2183700"/>
                <a:ext cx="506160" cy="1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451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8E0A0-E28E-2671-A79D-8BC5DEEC2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9F633A-D88E-4963-A58A-26902638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Temporal Difference </a:t>
            </a:r>
            <a:r>
              <a:rPr lang="ko-KR" altLang="en-US" dirty="0">
                <a:latin typeface="+mn-ea"/>
              </a:rPr>
              <a:t>구현 </a:t>
            </a:r>
            <a:r>
              <a:rPr lang="en-US" altLang="ko-KR" dirty="0">
                <a:latin typeface="+mn-ea"/>
              </a:rPr>
              <a:t>(4/4)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4D225-A826-8E88-D0F9-F7092DCE12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강화학습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05429F87-0E0A-ED66-2BD9-1F6E241D83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SARSA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Q-learning </a:t>
            </a:r>
            <a:r>
              <a:rPr lang="ko-KR" altLang="en-US" dirty="0"/>
              <a:t>구현 결과 </a:t>
            </a:r>
            <a:r>
              <a:rPr lang="en-US" altLang="ko-KR" dirty="0"/>
              <a:t>(Q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036A206B-A42B-06D5-2AE4-DA6B7242605D}"/>
              </a:ext>
            </a:extLst>
          </p:cNvPr>
          <p:cNvSpPr txBox="1">
            <a:spLocks/>
          </p:cNvSpPr>
          <p:nvPr/>
        </p:nvSpPr>
        <p:spPr>
          <a:xfrm>
            <a:off x="362309" y="904870"/>
            <a:ext cx="9270641" cy="7842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ko-KR" altLang="en-US" b="0" dirty="0">
                <a:latin typeface="+mn-ea"/>
              </a:rPr>
              <a:t>목적지 도달에 걸리는 </a:t>
            </a:r>
            <a:r>
              <a:rPr kumimoji="0" lang="en-US" altLang="ko-KR" b="0" dirty="0">
                <a:latin typeface="+mn-ea"/>
              </a:rPr>
              <a:t>timestep </a:t>
            </a:r>
            <a:r>
              <a:rPr kumimoji="0" lang="ko-KR" altLang="en-US" b="0" dirty="0">
                <a:latin typeface="+mn-ea"/>
              </a:rPr>
              <a:t>수 </a:t>
            </a:r>
            <a:r>
              <a:rPr kumimoji="0" lang="en-US" altLang="ko-KR" b="0" dirty="0">
                <a:latin typeface="+mn-ea"/>
              </a:rPr>
              <a:t>/ </a:t>
            </a:r>
            <a:r>
              <a:rPr kumimoji="0" lang="ko-KR" altLang="en-US" b="0" dirty="0">
                <a:latin typeface="+mn-ea"/>
              </a:rPr>
              <a:t>에피소드별 </a:t>
            </a:r>
            <a:r>
              <a:rPr kumimoji="0" lang="en-US" altLang="ko-KR" b="0" dirty="0">
                <a:latin typeface="+mn-ea"/>
              </a:rPr>
              <a:t>return </a:t>
            </a:r>
            <a:r>
              <a:rPr kumimoji="0" lang="ko-KR" altLang="en-US" b="0" dirty="0">
                <a:latin typeface="+mn-ea"/>
              </a:rPr>
              <a:t>관점에서 학습 결과 시각화</a:t>
            </a:r>
            <a:endParaRPr kumimoji="0" lang="en-US" altLang="ko-KR" b="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dirty="0">
                <a:latin typeface="+mn-ea"/>
              </a:rPr>
              <a:t>SARSA</a:t>
            </a:r>
            <a:r>
              <a:rPr kumimoji="0" lang="ko-KR" altLang="en-US" b="0" dirty="0">
                <a:latin typeface="+mn-ea"/>
              </a:rPr>
              <a:t>와 </a:t>
            </a:r>
            <a:r>
              <a:rPr kumimoji="0" lang="en-US" altLang="ko-KR" b="0" dirty="0">
                <a:latin typeface="+mn-ea"/>
              </a:rPr>
              <a:t>Q-learning </a:t>
            </a:r>
            <a:r>
              <a:rPr kumimoji="0" lang="ko-KR" altLang="en-US" b="0" dirty="0">
                <a:latin typeface="+mn-ea"/>
              </a:rPr>
              <a:t>모두 비슷한 성능</a:t>
            </a:r>
            <a:endParaRPr kumimoji="0" lang="en-US" altLang="ko-KR" b="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1E62A0-1AE6-C1F9-9A3B-9B65B14F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1" y="2329032"/>
            <a:ext cx="3931244" cy="31827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659FCBE-33BB-8C05-F1D9-1AEA3A1F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3" y="2329032"/>
            <a:ext cx="4106122" cy="31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82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93D0E-9AE6-3969-96E1-CD85002A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9CC0B9D-F507-B4F9-735B-E4F4E13D2E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9904" y="1407161"/>
            <a:ext cx="5643476" cy="419702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offline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CD1DD2-CD92-24C7-B8D5-6B260F3320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4235" y="2132856"/>
            <a:ext cx="5479145" cy="33179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offline </a:t>
            </a:r>
            <a:r>
              <a:rPr lang="ko-KR" altLang="en-US" sz="1800" dirty="0">
                <a:latin typeface="+mn-ea"/>
                <a:ea typeface="+mn-ea"/>
              </a:rPr>
              <a:t>강화학습 개요</a:t>
            </a:r>
            <a:endParaRPr lang="en-US" altLang="ko-KR" sz="18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weighted BC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TD3BC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latin typeface="+mn-ea"/>
                <a:ea typeface="+mn-ea"/>
              </a:rPr>
              <a:t>적용사례 </a:t>
            </a:r>
            <a:r>
              <a:rPr lang="en-US" altLang="ko-KR" sz="1800" dirty="0">
                <a:latin typeface="+mn-ea"/>
                <a:ea typeface="+mn-ea"/>
              </a:rPr>
              <a:t>: half-cheetah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latin typeface="+mn-ea"/>
                <a:ea typeface="+mn-ea"/>
              </a:rPr>
              <a:t>적용사례 </a:t>
            </a:r>
            <a:r>
              <a:rPr lang="en-US" altLang="ko-KR" sz="1800" dirty="0">
                <a:latin typeface="+mn-ea"/>
                <a:ea typeface="+mn-ea"/>
              </a:rPr>
              <a:t>:</a:t>
            </a:r>
            <a:r>
              <a:rPr lang="ko-KR" altLang="en-US" sz="1800" dirty="0">
                <a:latin typeface="+mn-ea"/>
                <a:ea typeface="+mn-ea"/>
              </a:rPr>
              <a:t> 서부발전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295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38B6-A585-1D57-34D6-1E47C8441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8F47AB-A764-AECC-FE82-9C49A385F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세가지 갈래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00C78BF7-8FF8-00FC-AECC-65573FD3E3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1644956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dirty="0"/>
                  <a:t>지도학습 </a:t>
                </a:r>
                <a:r>
                  <a:rPr lang="en-US" altLang="ko-KR" dirty="0"/>
                  <a:t>(supervised learning)</a:t>
                </a:r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360000" lvl="1" indent="18000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라벨</a:t>
                </a:r>
                <a:r>
                  <a:rPr lang="en-US" altLang="ko-KR" sz="140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</a:t>
                </a:r>
                <a:r>
                  <a:rPr lang="ko-KR" altLang="en-US" sz="1400" dirty="0">
                    <a:latin typeface="+mn-ea"/>
                  </a:rPr>
                  <a:t>이 포함된 데이터셋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ko-KR" sz="1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altLang="ko-KR" sz="1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을</a:t>
                </a:r>
                <a:r>
                  <a:rPr lang="en-US" altLang="ko-KR" sz="1400" dirty="0">
                    <a:latin typeface="+mn-ea"/>
                  </a:rPr>
                  <a:t> </a:t>
                </a:r>
                <a:r>
                  <a:rPr lang="ko-KR" altLang="en-US" sz="1400" dirty="0">
                    <a:latin typeface="+mn-ea"/>
                  </a:rPr>
                  <a:t>사용하여 예측 </a:t>
                </a:r>
                <a:r>
                  <a:rPr lang="en-US" altLang="ko-KR" sz="1400" dirty="0">
                    <a:latin typeface="+mn-ea"/>
                  </a:rPr>
                  <a:t>/ </a:t>
                </a:r>
                <a:r>
                  <a:rPr lang="ko-KR" altLang="en-US" sz="1400" dirty="0">
                    <a:latin typeface="+mn-ea"/>
                  </a:rPr>
                  <a:t>분류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비지도학습 </a:t>
                </a:r>
                <a:r>
                  <a:rPr lang="en-US" altLang="ko-KR" dirty="0">
                    <a:latin typeface="+mn-ea"/>
                  </a:rPr>
                  <a:t>(unsupervised learning)</a:t>
                </a:r>
              </a:p>
              <a:p>
                <a:pPr marL="360000" lvl="1" indent="18000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라벨이 포함되지 않은 데이터셋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400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|1≤</m:t>
                    </m:r>
                    <m:r>
                      <a:rPr lang="en-US" altLang="ko-KR" sz="1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altLang="ko-KR" sz="1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을 사용하여 데이터 구조 파악 </a:t>
                </a:r>
                <a:r>
                  <a:rPr lang="en-US" altLang="ko-KR" sz="1400" dirty="0">
                    <a:latin typeface="+mn-ea"/>
                  </a:rPr>
                  <a:t>(PCA, clustering </a:t>
                </a:r>
                <a:r>
                  <a:rPr lang="ko-KR" altLang="en-US" sz="1400" dirty="0">
                    <a:latin typeface="+mn-ea"/>
                  </a:rPr>
                  <a:t>등</a:t>
                </a:r>
                <a:r>
                  <a:rPr lang="en-US" altLang="ko-KR" sz="1400" dirty="0">
                    <a:latin typeface="+mn-ea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강화학습 </a:t>
                </a:r>
                <a:r>
                  <a:rPr lang="en-US" altLang="ko-KR" dirty="0">
                    <a:latin typeface="+mn-ea"/>
                  </a:rPr>
                  <a:t>(reinforcement learning)</a:t>
                </a:r>
              </a:p>
              <a:p>
                <a:pPr marL="360000" lvl="1" indent="18000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데이터셋 없이 에이전트가 환경과 상호작용하며 보상을 최대화하는 최적의 행동을 학습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00C78BF7-8FF8-00FC-AECC-65573FD3E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1644956"/>
              </a:xfrm>
              <a:blipFill>
                <a:blip r:embed="rId3"/>
                <a:stretch>
                  <a:fillRect l="-263" t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F6AC97F9-D139-557B-21F4-A5FC832B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Ⅰ-1. </a:t>
            </a:r>
            <a:r>
              <a:rPr lang="ko-KR" altLang="en-US" dirty="0"/>
              <a:t>강화학습 개요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B3E2BB4-D9C6-0459-2E26-4428AD4AEB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102B02-B6AC-7183-1B4E-8689EF96E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3" y="2625531"/>
            <a:ext cx="3807341" cy="3076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3CA3C4-9889-1842-4E84-F7E3DB737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470" y="3251073"/>
            <a:ext cx="4584974" cy="1644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C0710A-C9D2-AFA5-7F06-518BB668F942}"/>
              </a:ext>
            </a:extLst>
          </p:cNvPr>
          <p:cNvSpPr txBox="1"/>
          <p:nvPr/>
        </p:nvSpPr>
        <p:spPr>
          <a:xfrm>
            <a:off x="106878" y="5810483"/>
            <a:ext cx="6072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0" dirty="0">
                <a:latin typeface="+mn-ea"/>
                <a:ea typeface="+mn-ea"/>
              </a:rPr>
              <a:t>※ </a:t>
            </a:r>
            <a:r>
              <a:rPr lang="ko-KR" altLang="en-US" sz="1100" b="0" dirty="0">
                <a:latin typeface="+mn-ea"/>
                <a:ea typeface="+mn-ea"/>
              </a:rPr>
              <a:t>강화학습의 예시 </a:t>
            </a:r>
            <a:r>
              <a:rPr lang="en-US" altLang="ko-KR" sz="1100" b="0" dirty="0">
                <a:latin typeface="+mn-ea"/>
                <a:ea typeface="+mn-ea"/>
              </a:rPr>
              <a:t>: </a:t>
            </a:r>
            <a:r>
              <a:rPr lang="ko-KR" altLang="en-US" sz="1100" b="0" dirty="0">
                <a:latin typeface="+mn-ea"/>
                <a:ea typeface="+mn-ea"/>
              </a:rPr>
              <a:t>어린아이의 걸음마</a:t>
            </a:r>
            <a:r>
              <a:rPr lang="en-US" altLang="ko-KR" sz="1100" b="0" dirty="0">
                <a:latin typeface="+mn-ea"/>
                <a:ea typeface="+mn-ea"/>
              </a:rPr>
              <a:t> </a:t>
            </a:r>
            <a:r>
              <a:rPr lang="ko-KR" altLang="en-US" sz="1100" b="0" dirty="0">
                <a:latin typeface="+mn-ea"/>
                <a:ea typeface="+mn-ea"/>
              </a:rPr>
              <a:t>학습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 dirty="0">
                <a:latin typeface="+mn-ea"/>
                <a:ea typeface="+mn-ea"/>
              </a:rPr>
              <a:t>말 배우기 학습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 dirty="0">
                <a:latin typeface="+mn-ea"/>
                <a:ea typeface="+mn-ea"/>
              </a:rPr>
              <a:t>로봇운동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 dirty="0">
                <a:latin typeface="+mn-ea"/>
                <a:ea typeface="+mn-ea"/>
              </a:rPr>
              <a:t>자율주행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 dirty="0">
                <a:latin typeface="+mn-ea"/>
                <a:ea typeface="+mn-ea"/>
              </a:rPr>
              <a:t>게임 </a:t>
            </a:r>
            <a:r>
              <a:rPr lang="en-US" altLang="ko-KR" sz="1100" b="0" dirty="0">
                <a:latin typeface="+mn-ea"/>
                <a:ea typeface="+mn-ea"/>
              </a:rPr>
              <a:t>AI </a:t>
            </a:r>
            <a:r>
              <a:rPr lang="ko-KR" altLang="en-US" sz="1100" b="0" dirty="0">
                <a:latin typeface="+mn-ea"/>
                <a:ea typeface="+mn-ea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4268009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F89C861-04FC-494C-6BF7-CDF8B8EC7F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B9A01-0D2C-6077-B6EA-ABDB0CDAF4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96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4C202D-2764-270B-2BB9-AEAAC6C6C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6909" y="1215854"/>
            <a:ext cx="6803594" cy="5299282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/>
              <a:t>강화학습 기초</a:t>
            </a:r>
            <a:endParaRPr lang="en-US" altLang="ko-KR" sz="2000" dirty="0"/>
          </a:p>
          <a:p>
            <a:pPr marL="720000" lvl="1" indent="-360000">
              <a:buFont typeface="+mj-lt"/>
              <a:buAutoNum type="arabicPeriod"/>
            </a:pPr>
            <a:r>
              <a:rPr lang="ko-KR" altLang="en-US" sz="1600" dirty="0"/>
              <a:t>강화학습 개요</a:t>
            </a:r>
            <a:endParaRPr lang="en-US" altLang="ko-KR" sz="1600" dirty="0"/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finite</a:t>
            </a:r>
            <a:r>
              <a:rPr lang="ko-KR" altLang="en-US" sz="1600" dirty="0"/>
              <a:t> </a:t>
            </a:r>
            <a:r>
              <a:rPr lang="en-US" altLang="ko-KR" sz="1600" dirty="0"/>
              <a:t>MDP</a:t>
            </a:r>
          </a:p>
          <a:p>
            <a:pPr marL="720000" lvl="1" indent="-360000">
              <a:buFont typeface="+mj-lt"/>
              <a:buAutoNum type="arabicPeriod"/>
            </a:pPr>
            <a:r>
              <a:rPr lang="ko-KR" altLang="en-US" sz="1600" dirty="0"/>
              <a:t>가치함수와 </a:t>
            </a:r>
            <a:r>
              <a:rPr lang="ko-KR" altLang="en-US" sz="1600" dirty="0" err="1"/>
              <a:t>벨만방정식</a:t>
            </a:r>
            <a:endParaRPr lang="en-US" altLang="ko-KR" sz="1600" dirty="0"/>
          </a:p>
          <a:p>
            <a:pPr marL="720000" lvl="1" indent="-360000">
              <a:buFont typeface="+mj-lt"/>
              <a:buAutoNum type="arabicPeriod"/>
            </a:pPr>
            <a:r>
              <a:rPr lang="ko-KR" altLang="en-US" sz="1600" dirty="0"/>
              <a:t>시간차 학습 </a:t>
            </a:r>
            <a:r>
              <a:rPr lang="en-US" altLang="ko-KR" sz="1600" dirty="0"/>
              <a:t>(time difference)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/>
              <a:t>강화학습 알고리즘</a:t>
            </a:r>
            <a:endParaRPr lang="en-US" altLang="ko-KR" sz="2000" dirty="0"/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Q-learning</a:t>
            </a:r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DQN</a:t>
            </a:r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DDPG</a:t>
            </a:r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TD3</a:t>
            </a:r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TD3BC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/>
              <a:t>강화학습 적용 사례</a:t>
            </a:r>
            <a:endParaRPr lang="en-US" altLang="ko-KR" sz="2000" dirty="0"/>
          </a:p>
          <a:p>
            <a:pPr marL="720000" lvl="1" indent="-360000">
              <a:buFont typeface="+mj-lt"/>
              <a:buAutoNum type="arabicPeriod"/>
            </a:pPr>
            <a:r>
              <a:rPr lang="ko-KR" altLang="en-US" sz="1600" dirty="0"/>
              <a:t>서부발전 희석질소 제어 문제</a:t>
            </a:r>
            <a:endParaRPr lang="en-US" altLang="ko-KR" sz="1600" dirty="0"/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half-cheetah </a:t>
            </a:r>
          </a:p>
        </p:txBody>
      </p:sp>
    </p:spTree>
    <p:extLst>
      <p:ext uri="{BB962C8B-B14F-4D97-AF65-F5344CB8AC3E}">
        <p14:creationId xmlns:p14="http://schemas.microsoft.com/office/powerpoint/2010/main" val="4073991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7D9F2-45C3-4E6A-9DCD-C1DE302C1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665EBB-89E7-BBB6-6B98-DDC5F3CD2F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6909" y="1215854"/>
            <a:ext cx="6803594" cy="5299282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/>
              <a:t>강화학습 기초</a:t>
            </a:r>
            <a:endParaRPr lang="en-US" altLang="ko-KR" sz="2000" dirty="0"/>
          </a:p>
          <a:p>
            <a:pPr marL="720000" lvl="1" indent="-360000">
              <a:buFont typeface="+mj-lt"/>
              <a:buAutoNum type="arabicPeriod"/>
            </a:pPr>
            <a:r>
              <a:rPr lang="ko-KR" altLang="en-US" sz="1600" dirty="0"/>
              <a:t>강화학습 개요</a:t>
            </a:r>
            <a:endParaRPr lang="en-US" altLang="ko-KR" sz="1600" dirty="0"/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finite</a:t>
            </a:r>
            <a:r>
              <a:rPr lang="ko-KR" altLang="en-US" sz="1600" dirty="0"/>
              <a:t> </a:t>
            </a:r>
            <a:r>
              <a:rPr lang="en-US" altLang="ko-KR" sz="1600" dirty="0"/>
              <a:t>MDP</a:t>
            </a:r>
          </a:p>
          <a:p>
            <a:pPr marL="720000" lvl="1" indent="-360000">
              <a:buFont typeface="+mj-lt"/>
              <a:buAutoNum type="arabicPeriod"/>
            </a:pPr>
            <a:r>
              <a:rPr lang="ko-KR" altLang="en-US" sz="1600" dirty="0"/>
              <a:t>가치함수와 </a:t>
            </a:r>
            <a:r>
              <a:rPr lang="ko-KR" altLang="en-US" sz="1600" dirty="0" err="1"/>
              <a:t>벨만방정식</a:t>
            </a:r>
            <a:endParaRPr lang="en-US" altLang="ko-KR" sz="1600" dirty="0"/>
          </a:p>
          <a:p>
            <a:pPr marL="720000" lvl="1" indent="-360000">
              <a:buFont typeface="+mj-lt"/>
              <a:buAutoNum type="arabicPeriod"/>
            </a:pPr>
            <a:r>
              <a:rPr lang="ko-KR" altLang="en-US" sz="1600" dirty="0"/>
              <a:t>시간차 학습 </a:t>
            </a:r>
            <a:r>
              <a:rPr lang="en-US" altLang="ko-KR" sz="1600" dirty="0"/>
              <a:t>(time difference)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/>
              <a:t>강화학습 알고리즘</a:t>
            </a:r>
            <a:endParaRPr lang="en-US" altLang="ko-KR" sz="2000" dirty="0"/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Q-learning</a:t>
            </a:r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DQN</a:t>
            </a:r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DDPG</a:t>
            </a:r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TD3</a:t>
            </a:r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TD3BC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dirty="0"/>
              <a:t>강화학습 적용 사례</a:t>
            </a:r>
            <a:endParaRPr lang="en-US" altLang="ko-KR" sz="2000" dirty="0"/>
          </a:p>
          <a:p>
            <a:pPr marL="720000" lvl="1" indent="-360000">
              <a:buFont typeface="+mj-lt"/>
              <a:buAutoNum type="arabicPeriod"/>
            </a:pPr>
            <a:r>
              <a:rPr lang="ko-KR" altLang="en-US" sz="1600" dirty="0"/>
              <a:t>서부발전 희석질소 제어 문제</a:t>
            </a:r>
            <a:endParaRPr lang="en-US" altLang="ko-KR" sz="1600" dirty="0"/>
          </a:p>
          <a:p>
            <a:pPr marL="720000" lvl="1" indent="-360000">
              <a:buFont typeface="+mj-lt"/>
              <a:buAutoNum type="arabicPeriod"/>
            </a:pPr>
            <a:r>
              <a:rPr lang="en-US" altLang="ko-KR" sz="1600" dirty="0"/>
              <a:t>half-cheetah </a:t>
            </a:r>
          </a:p>
        </p:txBody>
      </p:sp>
    </p:spTree>
    <p:extLst>
      <p:ext uri="{BB962C8B-B14F-4D97-AF65-F5344CB8AC3E}">
        <p14:creationId xmlns:p14="http://schemas.microsoft.com/office/powerpoint/2010/main" val="1261259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5842A-1982-9B79-4C4B-4674FF142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8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F07BA-283E-1B91-1F7D-6B5295A5D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E90782-8134-091A-7D2B-0F68BB286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강화학습의 발전과정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5473A56-48DF-84F6-412E-5202638C5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12967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행동심리학에서의 강화</a:t>
            </a:r>
            <a:r>
              <a:rPr lang="en-US" altLang="ko-KR" dirty="0">
                <a:latin typeface="+mn-ea"/>
              </a:rPr>
              <a:t>(reinforcement)</a:t>
            </a:r>
            <a:r>
              <a:rPr lang="ko-KR" altLang="en-US" dirty="0">
                <a:latin typeface="+mn-ea"/>
              </a:rPr>
              <a:t>의 개념 </a:t>
            </a:r>
            <a:r>
              <a:rPr lang="en-US" altLang="ko-KR" dirty="0">
                <a:latin typeface="+mn-ea"/>
              </a:rPr>
              <a:t>: 1930</a:t>
            </a:r>
            <a:r>
              <a:rPr lang="ko-KR" altLang="en-US" dirty="0">
                <a:latin typeface="+mn-ea"/>
              </a:rPr>
              <a:t>년대 초</a:t>
            </a:r>
            <a:r>
              <a:rPr lang="en-US" altLang="ko-KR" dirty="0">
                <a:latin typeface="+mn-ea"/>
              </a:rPr>
              <a:t>, Edward Thorndike, </a:t>
            </a:r>
            <a:r>
              <a:rPr lang="en-US" altLang="ko-KR" dirty="0"/>
              <a:t>Burrhus Skinner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동적계획법</a:t>
            </a:r>
            <a:r>
              <a:rPr lang="en-US" altLang="ko-KR" dirty="0">
                <a:latin typeface="+mn-ea"/>
              </a:rPr>
              <a:t>(dynamic programming) : 1950</a:t>
            </a:r>
            <a:r>
              <a:rPr lang="ko-KR" altLang="en-US" dirty="0">
                <a:latin typeface="+mn-ea"/>
              </a:rPr>
              <a:t>년대</a:t>
            </a:r>
            <a:r>
              <a:rPr lang="en-US" altLang="ko-KR" dirty="0">
                <a:latin typeface="+mn-ea"/>
              </a:rPr>
              <a:t>, Richard Bellman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+mn-ea"/>
              </a:rPr>
              <a:t>시간차 학습 </a:t>
            </a:r>
            <a:r>
              <a:rPr lang="en-US" altLang="ko-KR" dirty="0">
                <a:latin typeface="+mn-ea"/>
              </a:rPr>
              <a:t>(temporal difference) : 1980</a:t>
            </a:r>
            <a:r>
              <a:rPr lang="ko-KR" altLang="en-US" dirty="0">
                <a:latin typeface="+mn-ea"/>
              </a:rPr>
              <a:t>년대</a:t>
            </a:r>
            <a:r>
              <a:rPr lang="en-US" altLang="ko-KR" dirty="0">
                <a:latin typeface="+mn-ea"/>
              </a:rPr>
              <a:t>, Richard Sutton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n-ea"/>
              </a:rPr>
              <a:t>Q-learning : 1989</a:t>
            </a:r>
            <a:r>
              <a:rPr lang="ko-KR" altLang="en-US" dirty="0">
                <a:latin typeface="+mn-ea"/>
              </a:rPr>
              <a:t>년</a:t>
            </a:r>
            <a:r>
              <a:rPr lang="en-US" altLang="ko-KR" dirty="0">
                <a:latin typeface="+mn-ea"/>
              </a:rPr>
              <a:t>, Chris Watkins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n-ea"/>
              </a:rPr>
              <a:t>DQN (Deep Q Learning) : 2010</a:t>
            </a:r>
            <a:r>
              <a:rPr lang="ko-KR" altLang="en-US" dirty="0">
                <a:latin typeface="+mn-ea"/>
              </a:rPr>
              <a:t>년대</a:t>
            </a:r>
            <a:r>
              <a:rPr lang="en-US" altLang="ko-KR" dirty="0">
                <a:latin typeface="+mn-ea"/>
              </a:rPr>
              <a:t>, DeepMind </a:t>
            </a:r>
            <a:r>
              <a:rPr lang="ko-KR" altLang="en-US" dirty="0">
                <a:latin typeface="+mn-ea"/>
              </a:rPr>
              <a:t>팀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271C04-85E7-CE22-9A63-20924E4E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Ⅰ-1. </a:t>
            </a:r>
            <a:r>
              <a:rPr lang="ko-KR" altLang="en-US" dirty="0"/>
              <a:t>강화학습 개요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44E9F7-53C1-31CC-FE41-90CD8D541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90949B3-4FFA-5C23-C099-53B7A297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4" y="3113317"/>
            <a:ext cx="31432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5E941A-C89B-C7EA-4C4F-78DE181FDB37}"/>
              </a:ext>
            </a:extLst>
          </p:cNvPr>
          <p:cNvSpPr txBox="1"/>
          <p:nvPr/>
        </p:nvSpPr>
        <p:spPr>
          <a:xfrm>
            <a:off x="4887454" y="3659819"/>
            <a:ext cx="22701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※</a:t>
            </a:r>
            <a:r>
              <a:rPr lang="ko-KR" altLang="en-US" b="0" dirty="0">
                <a:latin typeface="+mn-ea"/>
                <a:ea typeface="+mn-ea"/>
              </a:rPr>
              <a:t>행동심리학에서의 </a:t>
            </a:r>
            <a:r>
              <a:rPr lang="en-US" altLang="ko-KR" b="0" dirty="0">
                <a:latin typeface="+mn-ea"/>
                <a:ea typeface="+mn-ea"/>
              </a:rPr>
              <a:t>‘</a:t>
            </a:r>
            <a:r>
              <a:rPr lang="ko-KR" altLang="en-US" b="0" dirty="0">
                <a:latin typeface="+mn-ea"/>
                <a:ea typeface="+mn-ea"/>
              </a:rPr>
              <a:t>강화</a:t>
            </a:r>
            <a:r>
              <a:rPr lang="en-US" altLang="ko-KR" b="0" dirty="0">
                <a:latin typeface="+mn-ea"/>
                <a:ea typeface="+mn-ea"/>
              </a:rPr>
              <a:t>’</a:t>
            </a:r>
          </a:p>
          <a:p>
            <a:pPr algn="l"/>
            <a:endParaRPr lang="en-US" altLang="ko-KR" b="0" dirty="0">
              <a:latin typeface="+mn-ea"/>
              <a:ea typeface="+mn-ea"/>
            </a:endParaRPr>
          </a:p>
          <a:p>
            <a:pPr algn="l"/>
            <a:endParaRPr lang="en-US" altLang="ko-KR" b="0" dirty="0">
              <a:latin typeface="+mn-ea"/>
              <a:ea typeface="+mn-ea"/>
            </a:endParaRPr>
          </a:p>
          <a:p>
            <a:pPr algn="l"/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584486-22FD-E8B3-0CDC-76CC23E65234}"/>
              </a:ext>
            </a:extLst>
          </p:cNvPr>
          <p:cNvSpPr/>
          <p:nvPr/>
        </p:nvSpPr>
        <p:spPr bwMode="auto">
          <a:xfrm>
            <a:off x="4953000" y="4069512"/>
            <a:ext cx="3684233" cy="43500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r>
              <a:rPr lang="ko-KR" altLang="en-US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상자 안의 쥐는 버튼을 누르면 먹이를 얻음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C0C531-8932-BBB5-9603-E94422DCEBFC}"/>
              </a:ext>
            </a:extLst>
          </p:cNvPr>
          <p:cNvSpPr/>
          <p:nvPr/>
        </p:nvSpPr>
        <p:spPr bwMode="auto">
          <a:xfrm>
            <a:off x="4953000" y="5175156"/>
            <a:ext cx="3684233" cy="43500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r>
              <a:rPr lang="ko-KR" altLang="en-US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쥐는 버튼을 누르는 것을 학습함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3535B47-5148-5C08-C909-2F4FB63DE0AB}"/>
              </a:ext>
            </a:extLst>
          </p:cNvPr>
          <p:cNvSpPr/>
          <p:nvPr/>
        </p:nvSpPr>
        <p:spPr bwMode="auto">
          <a:xfrm>
            <a:off x="6613860" y="4613926"/>
            <a:ext cx="362511" cy="481614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939E1-77B7-03C1-7CD0-F29361ED6433}"/>
              </a:ext>
            </a:extLst>
          </p:cNvPr>
          <p:cNvSpPr txBox="1"/>
          <p:nvPr/>
        </p:nvSpPr>
        <p:spPr>
          <a:xfrm>
            <a:off x="1691567" y="6131253"/>
            <a:ext cx="2418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&lt;</a:t>
            </a:r>
            <a:r>
              <a:rPr lang="ko-KR" altLang="en-US" b="0" dirty="0">
                <a:latin typeface="+mn-ea"/>
                <a:ea typeface="+mn-ea"/>
              </a:rPr>
              <a:t>스키너 상자 </a:t>
            </a:r>
            <a:r>
              <a:rPr lang="en-US" altLang="ko-KR" b="0" dirty="0">
                <a:latin typeface="+mn-ea"/>
                <a:ea typeface="+mn-ea"/>
              </a:rPr>
              <a:t>Skinner box&gt;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597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69DA7-DCB0-3D6B-70AD-0A4624570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DE3CE4-1AF9-F579-CF9B-BF4E1E8BF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강화학습의 기본 개념들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0D24920-72AD-90E4-E6F7-3DD92ACAC19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6"/>
                <a:ext cx="9270641" cy="2359441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에이전트</a:t>
                </a:r>
                <a:r>
                  <a:rPr lang="en-US" altLang="ko-KR" dirty="0">
                    <a:latin typeface="+mn-ea"/>
                  </a:rPr>
                  <a:t>(agent) :</a:t>
                </a:r>
                <a:r>
                  <a:rPr lang="ko-KR" altLang="en-US" dirty="0">
                    <a:latin typeface="+mn-ea"/>
                  </a:rPr>
                  <a:t> 환경 속에서 행동을 하는 주체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환경 </a:t>
                </a:r>
                <a:r>
                  <a:rPr lang="en-US" altLang="ko-KR" dirty="0">
                    <a:latin typeface="+mn-ea"/>
                  </a:rPr>
                  <a:t>(environment) : agent</a:t>
                </a:r>
                <a:r>
                  <a:rPr lang="ko-KR" altLang="en-US" dirty="0">
                    <a:latin typeface="+mn-ea"/>
                  </a:rPr>
                  <a:t>를 둘러싸고 있는 주변 환경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상태 </a:t>
                </a:r>
                <a:r>
                  <a:rPr lang="en-US" altLang="ko-KR" dirty="0">
                    <a:latin typeface="+mn-ea"/>
                  </a:rPr>
                  <a:t>(state,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특정 시점의 환경 정보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상황</a:t>
                </a:r>
                <a:r>
                  <a:rPr lang="en-US" altLang="ko-KR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행동 </a:t>
                </a:r>
                <a:r>
                  <a:rPr lang="en-US" altLang="ko-KR" dirty="0">
                    <a:latin typeface="+mn-ea"/>
                  </a:rPr>
                  <a:t>(action,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특정 시점에 에이전트가 취하는 행위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선택</a:t>
                </a:r>
                <a:r>
                  <a:rPr lang="en-US" altLang="ko-KR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보상 </a:t>
                </a:r>
                <a:r>
                  <a:rPr lang="en-US" altLang="ko-KR" dirty="0">
                    <a:latin typeface="+mn-ea"/>
                  </a:rPr>
                  <a:t>(reward,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) : </a:t>
                </a:r>
                <a:r>
                  <a:rPr lang="ko-KR" altLang="en-US" dirty="0">
                    <a:latin typeface="+mn-ea"/>
                  </a:rPr>
                  <a:t>에이전트가 받는 피드백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점수</a:t>
                </a:r>
                <a:r>
                  <a:rPr lang="en-US" altLang="ko-KR" dirty="0">
                    <a:latin typeface="+mn-ea"/>
                  </a:rPr>
                  <a:t>)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0D24920-72AD-90E4-E6F7-3DD92ACAC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6"/>
                <a:ext cx="9270641" cy="2359441"/>
              </a:xfrm>
              <a:blipFill>
                <a:blip r:embed="rId3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5E8B740A-15F3-46E3-ED20-18B60ED5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Ⅰ-1. </a:t>
            </a:r>
            <a:r>
              <a:rPr lang="ko-KR" altLang="en-US" dirty="0"/>
              <a:t>강화학습 개요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5F5FD83-4BED-9A3E-E307-E1EE8DB196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478C8E-5E31-CF9E-D699-D43A48B2C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51" y="3575934"/>
            <a:ext cx="5668556" cy="191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733B18-2CC4-35A2-2CA3-5D206006C7CF}"/>
              </a:ext>
            </a:extLst>
          </p:cNvPr>
          <p:cNvSpPr txBox="1"/>
          <p:nvPr/>
        </p:nvSpPr>
        <p:spPr>
          <a:xfrm>
            <a:off x="7996252" y="3684254"/>
            <a:ext cx="1521570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[</a:t>
            </a:r>
            <a:r>
              <a:rPr lang="ko-KR" altLang="en-US" sz="1200" dirty="0">
                <a:latin typeface="+mn-ea"/>
                <a:ea typeface="+mn-ea"/>
              </a:rPr>
              <a:t>스키너 상자 예시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0" dirty="0">
                <a:latin typeface="+mn-ea"/>
                <a:ea typeface="+mn-ea"/>
              </a:rPr>
              <a:t>- </a:t>
            </a:r>
            <a:r>
              <a:rPr lang="ko-KR" altLang="en-US" sz="1200" b="0" dirty="0">
                <a:latin typeface="+mn-ea"/>
                <a:ea typeface="+mn-ea"/>
              </a:rPr>
              <a:t>환경 </a:t>
            </a:r>
            <a:r>
              <a:rPr lang="en-US" altLang="ko-KR" sz="1200" b="0" dirty="0">
                <a:latin typeface="+mn-ea"/>
                <a:ea typeface="+mn-ea"/>
              </a:rPr>
              <a:t>: </a:t>
            </a:r>
            <a:r>
              <a:rPr lang="ko-KR" altLang="en-US" sz="1200" b="0" dirty="0">
                <a:latin typeface="+mn-ea"/>
                <a:ea typeface="+mn-ea"/>
              </a:rPr>
              <a:t>상자</a:t>
            </a:r>
            <a:endParaRPr lang="en-US" altLang="ko-KR" sz="12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dirty="0">
                <a:latin typeface="+mn-ea"/>
                <a:ea typeface="+mn-ea"/>
              </a:rPr>
              <a:t>- agent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:</a:t>
            </a:r>
            <a:r>
              <a:rPr lang="ko-KR" altLang="en-US" sz="1200" b="0" dirty="0">
                <a:latin typeface="+mn-ea"/>
                <a:ea typeface="+mn-ea"/>
              </a:rPr>
              <a:t> 쥐</a:t>
            </a:r>
            <a:endParaRPr lang="en-US" altLang="ko-KR" sz="1200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</a:rPr>
              <a:t>- </a:t>
            </a:r>
            <a:r>
              <a:rPr lang="ko-KR" altLang="en-US" sz="1200" b="0" dirty="0">
                <a:latin typeface="+mn-ea"/>
                <a:ea typeface="+mn-ea"/>
              </a:rPr>
              <a:t>행동 </a:t>
            </a:r>
            <a:r>
              <a:rPr lang="en-US" altLang="ko-KR" sz="1200" b="0" dirty="0">
                <a:latin typeface="+mn-ea"/>
                <a:ea typeface="+mn-ea"/>
              </a:rPr>
              <a:t>: </a:t>
            </a:r>
            <a:r>
              <a:rPr lang="ko-KR" altLang="en-US" sz="1200" b="0" dirty="0" err="1">
                <a:latin typeface="+mn-ea"/>
                <a:ea typeface="+mn-ea"/>
              </a:rPr>
              <a:t>버튼누르기</a:t>
            </a:r>
            <a:endParaRPr lang="en-US" altLang="ko-KR" sz="1200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+mn-ea"/>
              </a:rPr>
              <a:t>- </a:t>
            </a:r>
            <a:r>
              <a:rPr lang="ko-KR" altLang="en-US" sz="1200" b="0" dirty="0">
                <a:latin typeface="+mn-ea"/>
                <a:ea typeface="+mn-ea"/>
              </a:rPr>
              <a:t>보상 </a:t>
            </a:r>
            <a:r>
              <a:rPr lang="en-US" altLang="ko-KR" sz="1200" b="0" dirty="0">
                <a:latin typeface="+mn-ea"/>
                <a:ea typeface="+mn-ea"/>
              </a:rPr>
              <a:t>: </a:t>
            </a:r>
            <a:r>
              <a:rPr lang="ko-KR" altLang="en-US" sz="1200" b="0" dirty="0">
                <a:latin typeface="+mn-ea"/>
                <a:ea typeface="+mn-ea"/>
              </a:rPr>
              <a:t>먹이</a:t>
            </a:r>
          </a:p>
        </p:txBody>
      </p:sp>
    </p:spTree>
    <p:extLst>
      <p:ext uri="{BB962C8B-B14F-4D97-AF65-F5344CB8AC3E}">
        <p14:creationId xmlns:p14="http://schemas.microsoft.com/office/powerpoint/2010/main" val="249439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0520-3DB3-2F26-74D9-0C3780B5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949B9C-2D71-A8C0-7CA8-B2D972E30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Markov Decision Process (</a:t>
            </a:r>
            <a:r>
              <a:rPr lang="ko-KR" altLang="en-US" dirty="0" err="1"/>
              <a:t>마르코프</a:t>
            </a:r>
            <a:r>
              <a:rPr lang="ko-KR" altLang="en-US" dirty="0"/>
              <a:t> 의사결정 과정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D3277A26-7CE2-C634-3F6D-D1FB564C9B4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9935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+mn-ea"/>
                  </a:rPr>
                  <a:t>MDP : </a:t>
                </a:r>
                <a:r>
                  <a:rPr lang="ko-KR" altLang="en-US" dirty="0">
                    <a:latin typeface="+mn-ea"/>
                  </a:rPr>
                  <a:t>확률변수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,⋯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들의 나열</a:t>
                </a:r>
                <a:endParaRPr lang="en-US" altLang="ko-KR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+mn-ea"/>
                  </a:rPr>
                  <a:t>trajectory(</a:t>
                </a:r>
                <a:r>
                  <a:rPr lang="ko-KR" altLang="en-US" sz="1400" dirty="0">
                    <a:latin typeface="+mn-ea"/>
                  </a:rPr>
                  <a:t>궤적</a:t>
                </a:r>
                <a:r>
                  <a:rPr lang="en-US" altLang="ko-KR" sz="1400" dirty="0">
                    <a:latin typeface="+mn-ea"/>
                  </a:rPr>
                  <a:t>) : </a:t>
                </a:r>
                <a:r>
                  <a:rPr lang="ko-KR" altLang="en-US" sz="1400" dirty="0">
                    <a:latin typeface="+mn-ea"/>
                  </a:rPr>
                  <a:t>각 확률변수가 특정 값들에 지정된 상태</a:t>
                </a:r>
                <a:endParaRPr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 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,⋯)</m:t>
                    </m:r>
                  </m:oMath>
                </a14:m>
                <a:endParaRPr lang="en-US" altLang="ko-KR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에피소드</a:t>
                </a:r>
                <a:r>
                  <a:rPr lang="en-US" altLang="ko-KR" sz="1400" dirty="0">
                    <a:latin typeface="+mn-ea"/>
                  </a:rPr>
                  <a:t>(episode) : </a:t>
                </a:r>
                <a:r>
                  <a:rPr lang="ko-KR" altLang="en-US" sz="1400" dirty="0">
                    <a:latin typeface="+mn-ea"/>
                  </a:rPr>
                  <a:t>종료상태</a:t>
                </a:r>
                <a:r>
                  <a:rPr lang="en-US" altLang="ko-KR" sz="1400" dirty="0">
                    <a:latin typeface="+mn-ea"/>
                  </a:rPr>
                  <a:t>(terminal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state)</a:t>
                </a:r>
                <a:r>
                  <a:rPr lang="ko-KR" altLang="en-US" sz="1400" dirty="0">
                    <a:latin typeface="+mn-ea"/>
                  </a:rPr>
                  <a:t>에 도달하여 끝나는 </a:t>
                </a:r>
                <a:r>
                  <a:rPr lang="en-US" altLang="ko-KR" sz="1400" dirty="0">
                    <a:latin typeface="+mn-ea"/>
                  </a:rPr>
                  <a:t>trajectory</a:t>
                </a:r>
              </a:p>
              <a:p>
                <a:pPr marL="180000" lvl="1" indent="0">
                  <a:lnSpc>
                    <a:spcPct val="150000"/>
                  </a:lnSpc>
                  <a:buNone/>
                </a:pPr>
                <a:r>
                  <a:rPr lang="en-US" altLang="ko-KR" sz="1400" b="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+mn-ea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+mn-ea"/>
                  </a:rPr>
                  <a:t>Markov property (</a:t>
                </a:r>
                <a:r>
                  <a:rPr lang="ko-KR" altLang="en-US" dirty="0" err="1">
                    <a:latin typeface="+mn-ea"/>
                  </a:rPr>
                  <a:t>마코프</a:t>
                </a:r>
                <a:r>
                  <a:rPr lang="ko-KR" altLang="en-US" dirty="0">
                    <a:latin typeface="+mn-ea"/>
                  </a:rPr>
                  <a:t> 성질</a:t>
                </a:r>
                <a:r>
                  <a:rPr lang="en-US" altLang="ko-KR" dirty="0">
                    <a:latin typeface="+mn-ea"/>
                  </a:rPr>
                  <a:t>)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현재의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+mn-ea"/>
                  </a:rPr>
                  <a:t>와 보상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+mn-ea"/>
                  </a:rPr>
                  <a:t>가 바로 이전의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+mn-ea"/>
                  </a:rPr>
                  <a:t>와 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+mn-ea"/>
                  </a:rPr>
                  <a:t>에만 의존함을 가정</a:t>
                </a:r>
                <a:endParaRPr lang="en-US" altLang="ko-KR" sz="140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altLang="ko-KR" sz="1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fr-FR" altLang="ko-KR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sz="1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altLang="ko-KR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fr-FR" altLang="ko-KR" sz="1400" dirty="0"/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D3277A26-7CE2-C634-3F6D-D1FB564C9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2993500"/>
              </a:xfrm>
              <a:blipFill>
                <a:blip r:embed="rId3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509BE7F0-C467-9991-6EFA-97B0CEE6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Ⅰ-2. Markov Decision Process (1/5)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0D0F9AE-229B-3CAB-181C-050D23D152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E0A89B-0A7F-AAD5-4099-8691E5435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56937"/>
              </p:ext>
            </p:extLst>
          </p:nvPr>
        </p:nvGraphicFramePr>
        <p:xfrm>
          <a:off x="381118" y="3944232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363250-B419-0EC7-822C-18E2EC0E24C0}"/>
              </a:ext>
            </a:extLst>
          </p:cNvPr>
          <p:cNvSpPr txBox="1"/>
          <p:nvPr/>
        </p:nvSpPr>
        <p:spPr>
          <a:xfrm>
            <a:off x="656948" y="58237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E2217-AAE9-3A03-5A81-39EBE45F204E}"/>
              </a:ext>
            </a:extLst>
          </p:cNvPr>
          <p:cNvSpPr txBox="1"/>
          <p:nvPr/>
        </p:nvSpPr>
        <p:spPr>
          <a:xfrm>
            <a:off x="1510687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DF2D2-D73D-28FC-8228-668A340F9118}"/>
              </a:ext>
            </a:extLst>
          </p:cNvPr>
          <p:cNvSpPr txBox="1"/>
          <p:nvPr/>
        </p:nvSpPr>
        <p:spPr>
          <a:xfrm>
            <a:off x="2377269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692293-AD19-C048-DE57-D2C7576D5127}"/>
              </a:ext>
            </a:extLst>
          </p:cNvPr>
          <p:cNvSpPr txBox="1"/>
          <p:nvPr/>
        </p:nvSpPr>
        <p:spPr>
          <a:xfrm>
            <a:off x="3231008" y="58444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CB976-D6ED-06DE-C6B5-D8C49666CEE1}"/>
              </a:ext>
            </a:extLst>
          </p:cNvPr>
          <p:cNvSpPr txBox="1"/>
          <p:nvPr/>
        </p:nvSpPr>
        <p:spPr>
          <a:xfrm>
            <a:off x="19235" y="52570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42DBC-325A-D0CE-80A5-449B22623521}"/>
              </a:ext>
            </a:extLst>
          </p:cNvPr>
          <p:cNvSpPr txBox="1"/>
          <p:nvPr/>
        </p:nvSpPr>
        <p:spPr>
          <a:xfrm>
            <a:off x="29609" y="47123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E2F13-3A84-98E4-2FE4-BD30FFFACE14}"/>
              </a:ext>
            </a:extLst>
          </p:cNvPr>
          <p:cNvSpPr txBox="1"/>
          <p:nvPr/>
        </p:nvSpPr>
        <p:spPr>
          <a:xfrm>
            <a:off x="29609" y="4106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5F9D7-527C-57E6-8E09-539EC8B7967E}"/>
              </a:ext>
            </a:extLst>
          </p:cNvPr>
          <p:cNvSpPr txBox="1"/>
          <p:nvPr/>
        </p:nvSpPr>
        <p:spPr>
          <a:xfrm>
            <a:off x="1617381" y="6108660"/>
            <a:ext cx="10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grid world </a:t>
            </a:r>
            <a:endParaRPr lang="ko-KR" altLang="en-US" b="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D72D21-67F6-5BA4-756E-3B46B52DFF7C}"/>
                  </a:ext>
                </a:extLst>
              </p:cNvPr>
              <p:cNvSpPr txBox="1"/>
              <p:nvPr/>
            </p:nvSpPr>
            <p:spPr>
              <a:xfrm>
                <a:off x="3895229" y="4883618"/>
                <a:ext cx="36963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0" dirty="0">
                    <a:latin typeface="+mn-ea"/>
                    <a:ea typeface="+mn-ea"/>
                  </a:rPr>
                  <a:t>※ </a:t>
                </a:r>
                <a:r>
                  <a:rPr lang="ko-KR" altLang="en-US" b="0" dirty="0">
                    <a:latin typeface="+mn-ea"/>
                    <a:ea typeface="+mn-ea"/>
                  </a:rPr>
                  <a:t>상태집합 </a:t>
                </a:r>
                <a:r>
                  <a:rPr lang="en-US" altLang="ko-KR" b="0" dirty="0">
                    <a:latin typeface="+mn-ea"/>
                    <a:ea typeface="+mn-ea"/>
                  </a:rPr>
                  <a:t>:</a:t>
                </a:r>
                <a:r>
                  <a:rPr lang="ko-KR" altLang="en-US" b="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dirty="0">
                        <a:latin typeface="Cambria Math" panose="02040503050406030204" pitchFamily="18" charset="0"/>
                      </a:rPr>
                      <m:t>𝐒</m:t>
                    </m:r>
                    <m:r>
                      <m:rPr>
                        <m:lit/>
                      </m:rPr>
                      <a:rPr lang="en-US" altLang="ko-KR" b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,⋯,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4,3</m:t>
                        </m:r>
                      </m:e>
                    </m:d>
                    <m:r>
                      <m:rPr>
                        <m:lit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b="0" dirty="0">
                  <a:latin typeface="+mn-ea"/>
                  <a:ea typeface="+mn-ea"/>
                </a:endParaRPr>
              </a:p>
              <a:p>
                <a:pPr algn="l"/>
                <a:r>
                  <a:rPr lang="en-US" altLang="ko-KR" b="0" dirty="0">
                    <a:latin typeface="+mn-ea"/>
                    <a:ea typeface="+mn-ea"/>
                  </a:rPr>
                  <a:t>   </a:t>
                </a:r>
                <a:r>
                  <a:rPr lang="ko-KR" altLang="en-US" b="0" dirty="0">
                    <a:latin typeface="+mn-ea"/>
                    <a:ea typeface="+mn-ea"/>
                  </a:rPr>
                  <a:t>행동집합 </a:t>
                </a:r>
                <a:r>
                  <a:rPr lang="en-US" altLang="ko-KR" b="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m:rPr>
                        <m:lit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  <a:ea typeface="+mn-ea"/>
                      </a:rPr>
                      <m:t>←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  <a:ea typeface="+mn-ea"/>
                      </a:rPr>
                      <m:t>↑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  <a:ea typeface="+mn-ea"/>
                      </a:rPr>
                      <m:t>↓</m:t>
                    </m:r>
                    <m:r>
                      <m:rPr>
                        <m:lit/>
                      </m:rP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endParaRPr lang="en-US" altLang="ko-KR" b="0" dirty="0">
                  <a:latin typeface="+mn-ea"/>
                  <a:ea typeface="+mn-ea"/>
                </a:endParaRPr>
              </a:p>
              <a:p>
                <a:pPr algn="l"/>
                <a:r>
                  <a:rPr lang="en-US" altLang="ko-KR" b="0" dirty="0">
                    <a:latin typeface="+mn-ea"/>
                    <a:ea typeface="+mn-ea"/>
                  </a:rPr>
                  <a:t>   </a:t>
                </a:r>
                <a:r>
                  <a:rPr lang="ko-KR" altLang="en-US" b="0" dirty="0">
                    <a:latin typeface="+mn-ea"/>
                    <a:ea typeface="+mn-ea"/>
                  </a:rPr>
                  <a:t>보상 </a:t>
                </a:r>
                <a:r>
                  <a:rPr lang="en-US" altLang="ko-KR" b="0" dirty="0">
                    <a:latin typeface="+mn-ea"/>
                    <a:ea typeface="+mn-ea"/>
                  </a:rPr>
                  <a:t>: </a:t>
                </a:r>
                <a:r>
                  <a:rPr lang="ko-KR" altLang="en-US" b="0" dirty="0">
                    <a:latin typeface="+mn-ea"/>
                    <a:ea typeface="+mn-ea"/>
                  </a:rPr>
                  <a:t>이동시마다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−0.1</m:t>
                    </m:r>
                  </m:oMath>
                </a14:m>
                <a:r>
                  <a:rPr lang="en-US" altLang="ko-KR" b="0" dirty="0">
                    <a:latin typeface="+mn-ea"/>
                    <a:ea typeface="+mn-ea"/>
                  </a:rPr>
                  <a:t>, </a:t>
                </a:r>
                <a:r>
                  <a:rPr lang="ko-KR" altLang="en-US" b="0" dirty="0">
                    <a:latin typeface="+mn-ea"/>
                    <a:ea typeface="+mn-ea"/>
                  </a:rPr>
                  <a:t>종료지점에서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±1</m:t>
                    </m:r>
                  </m:oMath>
                </a14:m>
                <a:endParaRPr lang="ko-KR" altLang="en-US" b="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D72D21-67F6-5BA4-756E-3B46B52DF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229" y="4883618"/>
                <a:ext cx="3696310" cy="738664"/>
              </a:xfrm>
              <a:prstGeom prst="rect">
                <a:avLst/>
              </a:prstGeom>
              <a:blipFill>
                <a:blip r:embed="rId4"/>
                <a:stretch>
                  <a:fillRect l="-495" t="-1653" b="-8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E34335A8-F0C3-3B3D-ADDC-E5D0EAFDC0B7}"/>
              </a:ext>
            </a:extLst>
          </p:cNvPr>
          <p:cNvSpPr/>
          <p:nvPr/>
        </p:nvSpPr>
        <p:spPr bwMode="auto">
          <a:xfrm>
            <a:off x="704780" y="4363048"/>
            <a:ext cx="236220" cy="9775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5BE482A1-2509-B52C-B065-114E5C63DEEC}"/>
              </a:ext>
            </a:extLst>
          </p:cNvPr>
          <p:cNvSpPr/>
          <p:nvPr/>
        </p:nvSpPr>
        <p:spPr bwMode="auto">
          <a:xfrm rot="5400000">
            <a:off x="1865885" y="3265620"/>
            <a:ext cx="236220" cy="20859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9CAD7C74-3DB0-CC7D-57EB-552286412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0706678"/>
                  </p:ext>
                </p:extLst>
              </p:nvPr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9CAD7C74-3DB0-CC7D-57EB-552286412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0706678"/>
                  </p:ext>
                </p:extLst>
              </p:nvPr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695" t="-1639" r="-15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01695" t="-1639" r="-14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201695" t="-1639" r="-13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301695" t="-1639" r="-12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401695" t="-1639" r="-11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501695" t="-1639" r="-10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601695" t="-1639" r="-9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701695" t="-1639" r="-8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815517" t="-1639" r="-72069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900000" t="-1639" r="-6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000000" t="-1639" r="-5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100000" t="-1639" r="-4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200000" t="-1639" r="-3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300000" t="-1639" r="-2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400000" t="-1639" r="-1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5"/>
                          <a:stretch>
                            <a:fillRect l="-1500000" t="-1639" r="-847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785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24BE-544D-2C37-3593-25BBC457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91C66B-122D-40C7-BE56-AAE858650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환경모델</a:t>
            </a:r>
            <a:r>
              <a:rPr lang="en-US" altLang="ko-KR" dirty="0"/>
              <a:t>(environment model, transition dynamics)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A9B6B5A0-AAC5-5ED5-1CE8-2520A96609F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3383045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강화학습에서 환경이 어떻게 작동하는지 표현하는 모델</a:t>
                </a:r>
                <a:endParaRPr lang="en-US" altLang="ko-KR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’,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altLang="ko-KR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fr-FR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altLang="ko-KR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전이확률 </a:t>
                </a:r>
                <a:r>
                  <a:rPr lang="en-US" altLang="ko-KR" dirty="0">
                    <a:latin typeface="+mn-ea"/>
                  </a:rPr>
                  <a:t>(state transition probability)</a:t>
                </a: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0" dirty="0">
                    <a:latin typeface="Cambria Math" panose="02040503050406030204" pitchFamily="18" charset="0"/>
                  </a:rPr>
                  <a:t>상태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400" b="0" dirty="0">
                    <a:latin typeface="Cambria Math" panose="02040503050406030204" pitchFamily="18" charset="0"/>
                  </a:rPr>
                  <a:t>에서 행동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400" b="0" dirty="0">
                    <a:latin typeface="Cambria Math" panose="02040503050406030204" pitchFamily="18" charset="0"/>
                  </a:rPr>
                  <a:t>를 취했을 때 다음 상태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altLang="ko-KR" sz="1400" b="0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sz="1400" b="0" dirty="0">
                    <a:latin typeface="Cambria Math" panose="02040503050406030204" pitchFamily="18" charset="0"/>
                  </a:rPr>
                  <a:t>와 보상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1400" b="0" dirty="0">
                    <a:latin typeface="Cambria Math" panose="02040503050406030204" pitchFamily="18" charset="0"/>
                  </a:rPr>
                  <a:t>)</a:t>
                </a:r>
                <a:r>
                  <a:rPr lang="ko-KR" altLang="en-US" sz="1400" b="0" dirty="0">
                    <a:latin typeface="Cambria Math" panose="02040503050406030204" pitchFamily="18" charset="0"/>
                  </a:rPr>
                  <a:t>이 될 확률</a:t>
                </a:r>
                <a:endParaRPr lang="en-US" altLang="ko-KR" sz="1400" b="0" dirty="0">
                  <a:latin typeface="Cambria Math" panose="02040503050406030204" pitchFamily="18" charset="0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’|</m:t>
                    </m:r>
                    <m:r>
                      <a:rPr lang="en-US" altLang="ko-KR" sz="14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       </a:t>
                </a:r>
                <a:r>
                  <a:rPr lang="ko-KR" altLang="en-US" sz="1400" dirty="0">
                    <a:latin typeface="Cambria Math" panose="02040503050406030204" pitchFamily="18" charset="0"/>
                  </a:rPr>
                  <a:t>← 확률적 전이 </a:t>
                </a:r>
                <a:r>
                  <a:rPr lang="en-US" altLang="ko-KR" sz="1400" dirty="0">
                    <a:latin typeface="Cambria Math" panose="02040503050406030204" pitchFamily="18" charset="0"/>
                  </a:rPr>
                  <a:t>(stochastic transition)</a:t>
                </a:r>
                <a:endParaRPr lang="en-US" altLang="ko-KR" sz="1400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Cambria Math" panose="02040503050406030204" pitchFamily="18" charset="0"/>
                  </a:rPr>
                  <a:t>         ← 결정적 전이 </a:t>
                </a:r>
                <a:r>
                  <a:rPr lang="en-US" altLang="ko-KR" sz="1400" dirty="0">
                    <a:latin typeface="Cambria Math" panose="02040503050406030204" pitchFamily="18" charset="0"/>
                  </a:rPr>
                  <a:t>(deterministic transition)</a:t>
                </a:r>
                <a:endParaRPr lang="en-US" altLang="ko-KR" sz="14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dirty="0">
                    <a:latin typeface="+mn-ea"/>
                  </a:rPr>
                  <a:t>보상함수 </a:t>
                </a:r>
                <a:r>
                  <a:rPr lang="en-US" altLang="ko-KR" dirty="0">
                    <a:latin typeface="+mn-ea"/>
                  </a:rPr>
                  <a:t>(reward function) : </a:t>
                </a:r>
                <a14:m>
                  <m:oMath xmlns:m="http://schemas.openxmlformats.org/officeDocument/2006/math">
                    <m:r>
                      <a:rPr lang="fr-FR" altLang="ko-KR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altLang="ko-KR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+mn-ea"/>
                </a:endParaRPr>
              </a:p>
              <a:p>
                <a:pPr marL="180000" lvl="1" indent="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+mn-ea"/>
                  </a:rPr>
                  <a:t>상태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에서 행동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400" dirty="0">
                    <a:latin typeface="+mn-ea"/>
                  </a:rPr>
                  <a:t>를 했을 때 받는 보상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A9B6B5A0-AAC5-5ED5-1CE8-2520A9660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04870"/>
                <a:ext cx="9270641" cy="3383045"/>
              </a:xfrm>
              <a:blipFill>
                <a:blip r:embed="rId3"/>
                <a:stretch>
                  <a:fillRect l="-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76187E36-27B1-4E25-F680-48501D66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Ⅰ-2. Markov Decision Process (2/5)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961DD8-75AE-6115-6D44-6DCD6764DA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B70D66-AD4C-DA3B-424A-254679E01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321140"/>
              </p:ext>
            </p:extLst>
          </p:nvPr>
        </p:nvGraphicFramePr>
        <p:xfrm>
          <a:off x="381118" y="3944232"/>
          <a:ext cx="3436280" cy="1844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9070">
                  <a:extLst>
                    <a:ext uri="{9D8B030D-6E8A-4147-A177-3AD203B41FA5}">
                      <a16:colId xmlns:a16="http://schemas.microsoft.com/office/drawing/2014/main" val="3283410258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591898217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1445315171"/>
                    </a:ext>
                  </a:extLst>
                </a:gridCol>
                <a:gridCol w="859070">
                  <a:extLst>
                    <a:ext uri="{9D8B030D-6E8A-4147-A177-3AD203B41FA5}">
                      <a16:colId xmlns:a16="http://schemas.microsoft.com/office/drawing/2014/main" val="856673349"/>
                    </a:ext>
                  </a:extLst>
                </a:gridCol>
              </a:tblGrid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+1(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638875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-1(</a:t>
                      </a:r>
                      <a:r>
                        <a:rPr lang="ko-KR" altLang="en-US" sz="1400" dirty="0"/>
                        <a:t>종료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96909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6044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76A875-5A81-F164-76D9-1A0BE481DD3F}"/>
              </a:ext>
            </a:extLst>
          </p:cNvPr>
          <p:cNvSpPr txBox="1"/>
          <p:nvPr/>
        </p:nvSpPr>
        <p:spPr>
          <a:xfrm>
            <a:off x="656948" y="58237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AA7C4-60CE-19AC-0555-1E61DCB0CD78}"/>
              </a:ext>
            </a:extLst>
          </p:cNvPr>
          <p:cNvSpPr txBox="1"/>
          <p:nvPr/>
        </p:nvSpPr>
        <p:spPr>
          <a:xfrm>
            <a:off x="1510687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D1873-2DDD-DE03-15AD-829124B850A2}"/>
              </a:ext>
            </a:extLst>
          </p:cNvPr>
          <p:cNvSpPr txBox="1"/>
          <p:nvPr/>
        </p:nvSpPr>
        <p:spPr>
          <a:xfrm>
            <a:off x="2377269" y="58341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4C12A-7D25-4734-ED24-DC07A5EA176B}"/>
              </a:ext>
            </a:extLst>
          </p:cNvPr>
          <p:cNvSpPr txBox="1"/>
          <p:nvPr/>
        </p:nvSpPr>
        <p:spPr>
          <a:xfrm>
            <a:off x="3231008" y="58444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4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70607-144F-E3BC-AB7A-E87DE9D8F592}"/>
              </a:ext>
            </a:extLst>
          </p:cNvPr>
          <p:cNvSpPr txBox="1"/>
          <p:nvPr/>
        </p:nvSpPr>
        <p:spPr>
          <a:xfrm>
            <a:off x="19235" y="52570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1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3869E-A4A3-9265-7B77-4D3D2E228732}"/>
              </a:ext>
            </a:extLst>
          </p:cNvPr>
          <p:cNvSpPr txBox="1"/>
          <p:nvPr/>
        </p:nvSpPr>
        <p:spPr>
          <a:xfrm>
            <a:off x="29609" y="47123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2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860F7-A76B-C016-4F8E-8BEAA60A5972}"/>
              </a:ext>
            </a:extLst>
          </p:cNvPr>
          <p:cNvSpPr txBox="1"/>
          <p:nvPr/>
        </p:nvSpPr>
        <p:spPr>
          <a:xfrm>
            <a:off x="29609" y="41067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3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B27A578A-3A11-1597-A871-27E65FA8A516}"/>
              </a:ext>
            </a:extLst>
          </p:cNvPr>
          <p:cNvSpPr/>
          <p:nvPr/>
        </p:nvSpPr>
        <p:spPr bwMode="auto">
          <a:xfrm>
            <a:off x="704780" y="4363048"/>
            <a:ext cx="236220" cy="9775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08420D8D-1B99-58B3-8619-F2C555C2A6E0}"/>
              </a:ext>
            </a:extLst>
          </p:cNvPr>
          <p:cNvSpPr/>
          <p:nvPr/>
        </p:nvSpPr>
        <p:spPr bwMode="auto">
          <a:xfrm rot="5400000">
            <a:off x="1865885" y="3265620"/>
            <a:ext cx="236220" cy="2085991"/>
          </a:xfrm>
          <a:prstGeom prst="upArrow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09A1CC-1076-8598-5425-87D16E11005F}"/>
                  </a:ext>
                </a:extLst>
              </p:cNvPr>
              <p:cNvSpPr txBox="1"/>
              <p:nvPr/>
            </p:nvSpPr>
            <p:spPr>
              <a:xfrm>
                <a:off x="4387085" y="4872333"/>
                <a:ext cx="1881092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+mn-ea"/>
                        </a:rPr>
                        <m:t>𝑝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1,2</m:t>
                              </m:r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,→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+mn-ea"/>
                        </a:rPr>
                        <m:t>=1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ko-KR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←</m:t>
                          </m:r>
                        </m:e>
                      </m:d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ko-KR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,↓</m:t>
                          </m:r>
                        </m:e>
                      </m:d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09A1CC-1076-8598-5425-87D16E11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085" y="4872333"/>
                <a:ext cx="1881092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A5EFAF-587B-6C91-B228-BF8A4693F3E2}"/>
                  </a:ext>
                </a:extLst>
              </p:cNvPr>
              <p:cNvSpPr txBox="1"/>
              <p:nvPr/>
            </p:nvSpPr>
            <p:spPr>
              <a:xfrm>
                <a:off x="6612598" y="4812020"/>
                <a:ext cx="1681871" cy="1551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ko-KR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ko-KR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←</m:t>
                          </m:r>
                        </m:e>
                      </m:d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=−0.1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ko-KR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ko-KR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</m:d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=−0.1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+mn-ea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+mn-ea"/>
                        </a:rPr>
                        <m:t>𝑟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ko-KR" altLang="en-US" b="0" i="1" dirty="0">
                              <a:latin typeface="Cambria Math" panose="02040503050406030204" pitchFamily="18" charset="0"/>
                              <a:ea typeface="+mn-ea"/>
                            </a:rPr>
                            <m:t>↑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+mn-ea"/>
                        </a:rPr>
                        <m:t>=−0.1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ko-KR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altLang="ko-KR" b="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b="0" i="1" dirty="0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US" altLang="ko-KR" b="0" i="1" dirty="0">
                          <a:latin typeface="Cambria Math" panose="02040503050406030204" pitchFamily="18" charset="0"/>
                        </a:rPr>
                        <m:t>=−0.1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A5EFAF-587B-6C91-B228-BF8A4693F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598" y="4812020"/>
                <a:ext cx="1681871" cy="1551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000E1A67-5A38-4E3F-B763-E8F7C832CE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604880"/>
                  </p:ext>
                </p:extLst>
              </p:nvPr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200" b="1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표 19">
                <a:extLst>
                  <a:ext uri="{FF2B5EF4-FFF2-40B4-BE49-F238E27FC236}">
                    <a16:creationId xmlns:a16="http://schemas.microsoft.com/office/drawing/2014/main" id="{000E1A67-5A38-4E3F-B763-E8F7C832CE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604880"/>
                  </p:ext>
                </p:extLst>
              </p:nvPr>
            </p:nvGraphicFramePr>
            <p:xfrm>
              <a:off x="4036533" y="3926877"/>
              <a:ext cx="5746672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167">
                      <a:extLst>
                        <a:ext uri="{9D8B030D-6E8A-4147-A177-3AD203B41FA5}">
                          <a16:colId xmlns:a16="http://schemas.microsoft.com/office/drawing/2014/main" val="324517196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66152607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30246319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46947733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630501421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064521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763839846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54458399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34970499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63532662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86183249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642156900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592392835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2974705727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327161703"/>
                        </a:ext>
                      </a:extLst>
                    </a:gridCol>
                    <a:gridCol w="359167">
                      <a:extLst>
                        <a:ext uri="{9D8B030D-6E8A-4147-A177-3AD203B41FA5}">
                          <a16:colId xmlns:a16="http://schemas.microsoft.com/office/drawing/2014/main" val="1732569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1695" t="-1639" r="-15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101695" t="-1639" r="-14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201695" t="-1639" r="-13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301695" t="-1639" r="-12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401695" t="-1639" r="-11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501695" t="-1639" r="-10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601695" t="-1639" r="-9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701695" t="-1639" r="-80678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815517" t="-1639" r="-72069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900000" t="-1639" r="-6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1000000" t="-1639" r="-5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1100000" t="-1639" r="-4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1200000" t="-1639" r="-3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1300000" t="-1639" r="-2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1400000" t="-1639" r="-10847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1500000" t="-1639" r="-8475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471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(1,1)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(1,2)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↑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(1,3)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(2,3)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-0.1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(3,3)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→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0.9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(4,3)</a:t>
                          </a:r>
                          <a:endParaRPr lang="ko-KR" altLang="en-US" sz="12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6985961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41E28D5-3085-B8D6-F982-D1884335C2F0}"/>
              </a:ext>
            </a:extLst>
          </p:cNvPr>
          <p:cNvSpPr txBox="1"/>
          <p:nvPr/>
        </p:nvSpPr>
        <p:spPr>
          <a:xfrm>
            <a:off x="1617381" y="6108660"/>
            <a:ext cx="10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grid world </a:t>
            </a: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216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07BD3-DC1B-B08B-DAF3-3F3A7235D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7D685D-AADC-1816-FC25-2D41280E7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환경모델을 사용하는 지 여부에 따른 </a:t>
            </a:r>
            <a:r>
              <a:rPr lang="en-US" altLang="ko-KR" dirty="0"/>
              <a:t>MDP</a:t>
            </a:r>
            <a:r>
              <a:rPr lang="ko-KR" altLang="en-US" dirty="0"/>
              <a:t> 알고리즘의 분류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479ACB4-AEA0-C3CE-09D7-F81AE1B47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04870"/>
            <a:ext cx="9270641" cy="338304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n-ea"/>
              </a:rPr>
              <a:t>model-based method : </a:t>
            </a:r>
            <a:r>
              <a:rPr lang="ko-KR" altLang="en-US" dirty="0">
                <a:latin typeface="+mn-ea"/>
              </a:rPr>
              <a:t>환경모델을 사용하여 </a:t>
            </a:r>
            <a:r>
              <a:rPr lang="en-US" altLang="ko-KR" dirty="0">
                <a:latin typeface="+mn-ea"/>
              </a:rPr>
              <a:t>MDP</a:t>
            </a:r>
            <a:r>
              <a:rPr lang="ko-KR" altLang="en-US" dirty="0">
                <a:latin typeface="+mn-ea"/>
              </a:rPr>
              <a:t>를 푸는 방법론</a:t>
            </a:r>
            <a:endParaRPr lang="en-US" altLang="ko-KR" dirty="0">
              <a:latin typeface="+mn-ea"/>
            </a:endParaRP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동적계획법</a:t>
            </a:r>
            <a:r>
              <a:rPr lang="en-US" altLang="ko-KR" sz="1400" dirty="0">
                <a:latin typeface="+mn-ea"/>
              </a:rPr>
              <a:t>(Dynamic programming) : </a:t>
            </a:r>
            <a:r>
              <a:rPr lang="ko-KR" altLang="en-US" sz="1400" dirty="0">
                <a:latin typeface="+mn-ea"/>
              </a:rPr>
              <a:t>환경모델이 주어졌을 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모든 상태의 가치함수를 계산 및 개선</a:t>
            </a:r>
            <a:endParaRPr lang="en-US" altLang="ko-KR" sz="1400" dirty="0">
              <a:latin typeface="+mn-ea"/>
            </a:endParaRP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환경모델을 추정하여 사용하는 방법 </a:t>
            </a:r>
            <a:r>
              <a:rPr lang="en-US" altLang="ko-KR" sz="1400" dirty="0">
                <a:latin typeface="+mn-ea"/>
              </a:rPr>
              <a:t>: ex. Dyna, MBPO </a:t>
            </a:r>
            <a:r>
              <a:rPr lang="ko-KR" altLang="en-US" sz="1400" dirty="0">
                <a:latin typeface="+mn-ea"/>
              </a:rPr>
              <a:t>등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+mn-ea"/>
              </a:rPr>
              <a:t>model-free method : </a:t>
            </a:r>
            <a:r>
              <a:rPr lang="ko-KR" altLang="en-US" dirty="0">
                <a:latin typeface="+mn-ea"/>
              </a:rPr>
              <a:t>환경 모델을 알지 못하는 상태에서 </a:t>
            </a:r>
            <a:r>
              <a:rPr lang="en-US" altLang="ko-KR" dirty="0">
                <a:latin typeface="+mn-ea"/>
              </a:rPr>
              <a:t>MDP</a:t>
            </a:r>
            <a:r>
              <a:rPr lang="ko-KR" altLang="en-US" dirty="0">
                <a:latin typeface="+mn-ea"/>
              </a:rPr>
              <a:t>를 푸는 방법론</a:t>
            </a:r>
            <a:endParaRPr lang="en-US" altLang="ko-KR" dirty="0">
              <a:latin typeface="+mn-ea"/>
            </a:endParaRP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주요한</a:t>
            </a:r>
            <a:r>
              <a:rPr lang="ko-KR" altLang="en-US" sz="1400" b="0" dirty="0">
                <a:latin typeface="+mn-ea"/>
              </a:rPr>
              <a:t> 강화학습 알고리즘들은 모두 </a:t>
            </a:r>
            <a:r>
              <a:rPr lang="en-US" altLang="ko-KR" sz="1400" b="0" dirty="0">
                <a:latin typeface="+mn-ea"/>
              </a:rPr>
              <a:t>model free </a:t>
            </a:r>
            <a:r>
              <a:rPr lang="ko-KR" altLang="en-US" sz="1400" b="0" dirty="0">
                <a:latin typeface="+mn-ea"/>
              </a:rPr>
              <a:t>방식 </a:t>
            </a:r>
            <a:r>
              <a:rPr lang="en-US" altLang="ko-KR" sz="1400" b="0" dirty="0">
                <a:latin typeface="+mn-ea"/>
              </a:rPr>
              <a:t>: </a:t>
            </a:r>
            <a:r>
              <a:rPr lang="en-US" altLang="ko-KR" sz="1400" dirty="0">
                <a:latin typeface="+mn-ea"/>
              </a:rPr>
              <a:t>ex.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Monte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Carlo, temporal difference learning </a:t>
            </a:r>
            <a:r>
              <a:rPr lang="ko-KR" altLang="en-US" sz="1400" dirty="0">
                <a:latin typeface="+mn-ea"/>
              </a:rPr>
              <a:t>등</a:t>
            </a:r>
            <a:endParaRPr lang="en-US" altLang="ko-KR" sz="1400" b="0" dirty="0">
              <a:latin typeface="+mn-ea"/>
            </a:endParaRPr>
          </a:p>
          <a:p>
            <a:pPr marL="180000" lvl="1" indent="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agent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transition dynamics</a:t>
            </a:r>
            <a:r>
              <a:rPr lang="ko-KR" altLang="en-US" sz="1400" dirty="0">
                <a:latin typeface="+mn-ea"/>
              </a:rPr>
              <a:t>를 알지 못한 채로 시행착오를 통해 최적 정책을 학습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A858A3-84C4-362C-4204-1DAC41A9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Ⅰ-2. Markov Decision Process (3/5)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7C54C96-10B5-47F6-1DF4-E1A15D424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Ⅰ </a:t>
            </a:r>
            <a:r>
              <a:rPr lang="ko-KR" altLang="en-US" dirty="0"/>
              <a:t>강화학습 기초</a:t>
            </a:r>
          </a:p>
        </p:txBody>
      </p:sp>
      <p:pic>
        <p:nvPicPr>
          <p:cNvPr id="1026" name="Picture 2" descr="Reinforcement Learning Model-Based and Model-Free Paradigms for Optimal  Control Problems in Power Systems: Comprehensive Review and Future  Directions">
            <a:extLst>
              <a:ext uri="{FF2B5EF4-FFF2-40B4-BE49-F238E27FC236}">
                <a16:creationId xmlns:a16="http://schemas.microsoft.com/office/drawing/2014/main" id="{6CF5FA97-2C8A-6D4F-3E54-F571CC5AA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59" y="3305477"/>
            <a:ext cx="5238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451280-2EAF-BE81-EE79-0130C1F80C53}"/>
              </a:ext>
            </a:extLst>
          </p:cNvPr>
          <p:cNvSpPr txBox="1"/>
          <p:nvPr/>
        </p:nvSpPr>
        <p:spPr>
          <a:xfrm>
            <a:off x="5900928" y="5949696"/>
            <a:ext cx="2043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dynamic programming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44D42-BE34-F275-7F05-A04FE4CC67A2}"/>
              </a:ext>
            </a:extLst>
          </p:cNvPr>
          <p:cNvSpPr txBox="1"/>
          <p:nvPr/>
        </p:nvSpPr>
        <p:spPr>
          <a:xfrm>
            <a:off x="4562371" y="5963376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0" dirty="0">
                <a:latin typeface="+mn-ea"/>
                <a:ea typeface="+mn-ea"/>
              </a:rPr>
              <a:t>Dyna, MBPO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C60B8-BF5D-E96B-C4BC-906567EE08FB}"/>
              </a:ext>
            </a:extLst>
          </p:cNvPr>
          <p:cNvSpPr txBox="1"/>
          <p:nvPr/>
        </p:nvSpPr>
        <p:spPr>
          <a:xfrm>
            <a:off x="3212592" y="5948065"/>
            <a:ext cx="10563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>
                <a:latin typeface="+mn-ea"/>
                <a:ea typeface="+mn-ea"/>
              </a:rPr>
              <a:t>Q-learning</a:t>
            </a:r>
          </a:p>
          <a:p>
            <a:pPr algn="ctr"/>
            <a:r>
              <a:rPr lang="en-US" altLang="ko-KR" b="0" dirty="0">
                <a:latin typeface="+mn-ea"/>
                <a:ea typeface="+mn-ea"/>
              </a:rPr>
              <a:t>DQN</a:t>
            </a:r>
          </a:p>
          <a:p>
            <a:pPr algn="ctr"/>
            <a:r>
              <a:rPr lang="en-US" altLang="ko-KR" b="0" dirty="0">
                <a:latin typeface="+mn-ea"/>
                <a:ea typeface="+mn-ea"/>
              </a:rPr>
              <a:t>SARSA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BAA45-9F0A-9A71-40A7-CBF16CC554B2}"/>
              </a:ext>
            </a:extLst>
          </p:cNvPr>
          <p:cNvSpPr txBox="1"/>
          <p:nvPr/>
        </p:nvSpPr>
        <p:spPr>
          <a:xfrm>
            <a:off x="1823790" y="5949696"/>
            <a:ext cx="1114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>
                <a:latin typeface="+mn-ea"/>
                <a:ea typeface="+mn-ea"/>
              </a:rPr>
              <a:t>REINFORCE</a:t>
            </a:r>
          </a:p>
          <a:p>
            <a:pPr algn="ctr"/>
            <a:r>
              <a:rPr lang="en-US" altLang="ko-KR" b="0" dirty="0">
                <a:latin typeface="+mn-ea"/>
                <a:ea typeface="+mn-ea"/>
              </a:rPr>
              <a:t>PPO</a:t>
            </a:r>
          </a:p>
        </p:txBody>
      </p:sp>
    </p:spTree>
    <p:extLst>
      <p:ext uri="{BB962C8B-B14F-4D97-AF65-F5344CB8AC3E}">
        <p14:creationId xmlns:p14="http://schemas.microsoft.com/office/powerpoint/2010/main" val="3227766115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AA0CA"/>
        </a:solidFill>
        <a:ln>
          <a:noFill/>
        </a:ln>
        <a:effectLst/>
      </a:spPr>
      <a:bodyPr rtlCol="0" anchor="ctr"/>
      <a:lstStyle>
        <a:defPPr algn="ctr" defTabSz="911896">
          <a:defRPr dirty="0">
            <a:solidFill>
              <a:prstClr val="white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제조분야 사업 실적_수정안</Template>
  <TotalTime>106499</TotalTime>
  <Words>8088</Words>
  <Application>Microsoft Office PowerPoint</Application>
  <PresentationFormat>A4 용지(210x297mm)</PresentationFormat>
  <Paragraphs>1281</Paragraphs>
  <Slides>43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굴림</vt:lpstr>
      <vt:lpstr>맑은 고딕</vt:lpstr>
      <vt:lpstr>Arial</vt:lpstr>
      <vt:lpstr>Cambria Math</vt:lpstr>
      <vt:lpstr>Times New Roman</vt:lpstr>
      <vt:lpstr>Wingdings</vt:lpstr>
      <vt:lpstr>1_디자인 사용자 지정</vt:lpstr>
      <vt:lpstr>PowerPoint 프레젠테이션</vt:lpstr>
      <vt:lpstr>PowerPoint 프레젠테이션</vt:lpstr>
      <vt:lpstr>PowerPoint 프레젠테이션</vt:lpstr>
      <vt:lpstr>Ⅰ-1. 강화학습 개요 (1/3)</vt:lpstr>
      <vt:lpstr>Ⅰ-1. 강화학습 개요 (2/3)</vt:lpstr>
      <vt:lpstr>Ⅰ-1. 강화학습 개요 (3/3)</vt:lpstr>
      <vt:lpstr>Ⅰ-2. Markov Decision Process (1/5)</vt:lpstr>
      <vt:lpstr>Ⅰ-2. Markov Decision Process (2/5)</vt:lpstr>
      <vt:lpstr>Ⅰ-2. Markov Decision Process (3/5)</vt:lpstr>
      <vt:lpstr>Ⅰ-2. Markov Decision Process (4/5)</vt:lpstr>
      <vt:lpstr>Ⅰ-2. Markov Decision Process (5/5)</vt:lpstr>
      <vt:lpstr>Ⅰ-3. 가치함수 (1/3)</vt:lpstr>
      <vt:lpstr>Ⅰ-3. 가치함수 (2/3)</vt:lpstr>
      <vt:lpstr>Ⅰ-3. 가치함수 (3/3)</vt:lpstr>
      <vt:lpstr>Ⅰ-4. 벨만방정식 (1/3)</vt:lpstr>
      <vt:lpstr>Ⅰ-4. 벨만방정식 (2/3)</vt:lpstr>
      <vt:lpstr>Ⅰ-4. 벨만방정식 (3/3)</vt:lpstr>
      <vt:lpstr>PowerPoint 프레젠테이션</vt:lpstr>
      <vt:lpstr>Ⅱ-1. Dynamic Programming (1/5)</vt:lpstr>
      <vt:lpstr>Ⅱ-1. Dynamic Programming (2/5)</vt:lpstr>
      <vt:lpstr>Ⅱ-1. Dynamic Programming (3/5)</vt:lpstr>
      <vt:lpstr>Ⅱ-1. Dynamic Programming (4/5)</vt:lpstr>
      <vt:lpstr>Ⅱ-1. Dynamic Programming (5/5)</vt:lpstr>
      <vt:lpstr>Ⅱ-2. Monte Carlo (1/5)</vt:lpstr>
      <vt:lpstr>Ⅱ-2. Monte Carlo (2/5)</vt:lpstr>
      <vt:lpstr>Ⅱ-2. Monte Carlo (3/5)</vt:lpstr>
      <vt:lpstr>Ⅱ-2. Monte Carlo (4/5)</vt:lpstr>
      <vt:lpstr>Ⅱ-2. Monte Carlo (5/5)</vt:lpstr>
      <vt:lpstr>Ⅱ-3. Temporal Difference (1/6)</vt:lpstr>
      <vt:lpstr>Ⅱ-3. Temporal Difference (2/6)</vt:lpstr>
      <vt:lpstr>Ⅱ-3. Temporal Difference (3/6)</vt:lpstr>
      <vt:lpstr>Ⅱ-3. Temporal Difference (4/6)</vt:lpstr>
      <vt:lpstr>Ⅱ-3. Temporal Difference (5/6)</vt:lpstr>
      <vt:lpstr>Ⅱ-3. Temporal Difference (6/6)</vt:lpstr>
      <vt:lpstr>Temporal Difference 구현 (1/4)</vt:lpstr>
      <vt:lpstr>Temporal Difference 구현 (2/4)</vt:lpstr>
      <vt:lpstr>Temporal Difference 구현 (3/4)</vt:lpstr>
      <vt:lpstr>Temporal Difference 구현 (4/4)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ECMIner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ECMiner</dc:creator>
  <cp:lastModifiedBy>선중 김</cp:lastModifiedBy>
  <cp:revision>8377</cp:revision>
  <cp:lastPrinted>2025-07-14T07:44:34Z</cp:lastPrinted>
  <dcterms:created xsi:type="dcterms:W3CDTF">2011-12-28T05:39:44Z</dcterms:created>
  <dcterms:modified xsi:type="dcterms:W3CDTF">2025-11-03T17:15:41Z</dcterms:modified>
</cp:coreProperties>
</file>